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56" r:id="rId3"/>
    <p:sldId id="272"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1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ru-RU" smtClean="0"/>
              <a:t>Образец заголовка</a:t>
            </a:r>
            <a:endParaRPr lang="en-US" dirty="0"/>
          </a:p>
        </p:txBody>
      </p:sp>
      <p:sp>
        <p:nvSpPr>
          <p:cNvPr id="6" name="Date Placeholder 9"/>
          <p:cNvSpPr>
            <a:spLocks noGrp="1"/>
          </p:cNvSpPr>
          <p:nvPr>
            <p:ph type="dt" sz="half" idx="10"/>
          </p:nvPr>
        </p:nvSpPr>
        <p:spPr/>
        <p:txBody>
          <a:bodyPr/>
          <a:lstStyle>
            <a:lvl1pPr>
              <a:defRPr smtClean="0">
                <a:solidFill>
                  <a:schemeClr val="bg2"/>
                </a:solidFill>
              </a:defRPr>
            </a:lvl1pPr>
          </a:lstStyle>
          <a:p>
            <a:pPr>
              <a:defRPr/>
            </a:pPr>
            <a:fld id="{725FE8AB-8369-4CEC-9DAD-DAD04A786BF5}" type="datetimeFigureOut">
              <a:rPr lang="ru-RU"/>
              <a:pPr>
                <a:defRPr/>
              </a:pPr>
              <a:t>25.10.2021</a:t>
            </a:fld>
            <a:endParaRPr lang="ru-RU"/>
          </a:p>
        </p:txBody>
      </p:sp>
      <p:sp>
        <p:nvSpPr>
          <p:cNvPr id="7" name="Slide Number Placeholder 10"/>
          <p:cNvSpPr>
            <a:spLocks noGrp="1"/>
          </p:cNvSpPr>
          <p:nvPr>
            <p:ph type="sldNum" sz="quarter" idx="11"/>
          </p:nvPr>
        </p:nvSpPr>
        <p:spPr/>
        <p:txBody>
          <a:bodyPr/>
          <a:lstStyle>
            <a:lvl1pPr>
              <a:defRPr smtClean="0">
                <a:solidFill>
                  <a:srgbClr val="FFFFFF"/>
                </a:solidFill>
              </a:defRPr>
            </a:lvl1pPr>
          </a:lstStyle>
          <a:p>
            <a:pPr>
              <a:defRPr/>
            </a:pPr>
            <a:fld id="{5E4F418C-8EDC-47C3-AE89-2A2CD00F3198}" type="slidenum">
              <a:rPr lang="ru-RU"/>
              <a:pPr>
                <a:defRPr/>
              </a:pPr>
              <a:t>‹#›</a:t>
            </a:fld>
            <a:endParaRPr lang="ru-RU"/>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F84416D4-F08A-4578-8EF8-2AC893587137}" type="datetimeFigureOut">
              <a:rPr lang="ru-RU"/>
              <a:pPr>
                <a:defRPr/>
              </a:pPr>
              <a:t>25.10.2021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a:ln/>
        </p:spPr>
        <p:txBody>
          <a:bodyPr/>
          <a:lstStyle>
            <a:lvl1pPr>
              <a:defRPr/>
            </a:lvl1pPr>
          </a:lstStyle>
          <a:p>
            <a:pPr>
              <a:defRPr/>
            </a:pPr>
            <a:fld id="{DFA97AB2-541D-4338-B181-6C054E678B5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3"/>
          <p:cNvSpPr>
            <a:spLocks noGrp="1"/>
          </p:cNvSpPr>
          <p:nvPr>
            <p:ph type="dt" sz="half" idx="10"/>
          </p:nvPr>
        </p:nvSpPr>
        <p:spPr/>
        <p:txBody>
          <a:bodyPr/>
          <a:lstStyle>
            <a:lvl1pPr>
              <a:defRPr/>
            </a:lvl1pPr>
          </a:lstStyle>
          <a:p>
            <a:pPr>
              <a:defRPr/>
            </a:pPr>
            <a:fld id="{373C2BE7-B3E3-482F-88B1-152C10DB3E12}" type="datetimeFigureOut">
              <a:rPr lang="ru-RU"/>
              <a:pPr>
                <a:defRPr/>
              </a:pPr>
              <a:t>25.10.2021</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smtClean="0">
                <a:solidFill>
                  <a:schemeClr val="bg2"/>
                </a:solidFill>
              </a:defRPr>
            </a:lvl1pPr>
          </a:lstStyle>
          <a:p>
            <a:pPr>
              <a:defRPr/>
            </a:pPr>
            <a:fld id="{C8FC1DC6-F73B-434E-8260-303065BB8ED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D25CFB95-B683-4AAA-8ADE-029AFA052C77}" type="datetimeFigureOut">
              <a:rPr lang="ru-RU"/>
              <a:pPr>
                <a:defRPr/>
              </a:pPr>
              <a:t>25.10.2021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a:ln/>
        </p:spPr>
        <p:txBody>
          <a:bodyPr/>
          <a:lstStyle>
            <a:lvl1pPr>
              <a:defRPr/>
            </a:lvl1pPr>
          </a:lstStyle>
          <a:p>
            <a:pPr>
              <a:defRPr/>
            </a:pPr>
            <a:fld id="{FDC66BE8-10B6-4B48-8141-B61885A2C63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ru-RU" smtClean="0"/>
              <a:t>Образец заголовка</a:t>
            </a:r>
            <a:endParaRPr lang="en-US" dirty="0"/>
          </a:p>
        </p:txBody>
      </p:sp>
      <p:sp>
        <p:nvSpPr>
          <p:cNvPr id="6" name="Date Placeholder 8"/>
          <p:cNvSpPr>
            <a:spLocks noGrp="1"/>
          </p:cNvSpPr>
          <p:nvPr>
            <p:ph type="dt" sz="half" idx="10"/>
          </p:nvPr>
        </p:nvSpPr>
        <p:spPr/>
        <p:txBody>
          <a:bodyPr/>
          <a:lstStyle>
            <a:lvl1pPr>
              <a:defRPr smtClean="0">
                <a:solidFill>
                  <a:srgbClr val="FFFFFF"/>
                </a:solidFill>
              </a:defRPr>
            </a:lvl1pPr>
          </a:lstStyle>
          <a:p>
            <a:pPr>
              <a:defRPr/>
            </a:pPr>
            <a:fld id="{1323A36E-9F2B-48AF-BEFB-9DE1C5A1B512}" type="datetimeFigureOut">
              <a:rPr lang="ru-RU"/>
              <a:pPr>
                <a:defRPr/>
              </a:pPr>
              <a:t>25.10.2021</a:t>
            </a:fld>
            <a:endParaRPr lang="ru-RU"/>
          </a:p>
        </p:txBody>
      </p:sp>
      <p:sp>
        <p:nvSpPr>
          <p:cNvPr id="7" name="Slide Number Placeholder 9"/>
          <p:cNvSpPr>
            <a:spLocks noGrp="1"/>
          </p:cNvSpPr>
          <p:nvPr>
            <p:ph type="sldNum" sz="quarter" idx="11"/>
          </p:nvPr>
        </p:nvSpPr>
        <p:spPr/>
        <p:txBody>
          <a:bodyPr/>
          <a:lstStyle>
            <a:lvl1pPr>
              <a:defRPr smtClean="0">
                <a:solidFill>
                  <a:schemeClr val="bg2"/>
                </a:solidFill>
              </a:defRPr>
            </a:lvl1pPr>
          </a:lstStyle>
          <a:p>
            <a:pPr>
              <a:defRPr/>
            </a:pPr>
            <a:fld id="{6668F17E-CE57-4A1E-BF49-A8A6EFE61FDD}" type="slidenum">
              <a:rPr lang="ru-RU"/>
              <a:pPr>
                <a:defRPr/>
              </a:pPr>
              <a:t>‹#›</a:t>
            </a:fld>
            <a:endParaRPr lang="ru-RU"/>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5" name="Date Placeholder 3"/>
          <p:cNvSpPr>
            <a:spLocks noGrp="1"/>
          </p:cNvSpPr>
          <p:nvPr>
            <p:ph type="dt" sz="half" idx="10"/>
          </p:nvPr>
        </p:nvSpPr>
        <p:spPr/>
        <p:txBody>
          <a:bodyPr/>
          <a:lstStyle>
            <a:lvl1pPr>
              <a:defRPr/>
            </a:lvl1pPr>
          </a:lstStyle>
          <a:p>
            <a:pPr>
              <a:defRPr/>
            </a:pPr>
            <a:fld id="{F23455AB-7BD5-4EF2-A4E0-090DC582332D}" type="datetimeFigureOut">
              <a:rPr lang="ru-RU"/>
              <a:pPr>
                <a:defRPr/>
              </a:pPr>
              <a:t>25.10.2021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ln/>
        </p:spPr>
        <p:txBody>
          <a:bodyPr/>
          <a:lstStyle>
            <a:lvl1pPr>
              <a:defRPr/>
            </a:lvl1pPr>
          </a:lstStyle>
          <a:p>
            <a:pPr>
              <a:defRPr/>
            </a:pPr>
            <a:fld id="{6663C6B0-8FA3-431C-AB0F-BFE823AC4B7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a:p>
        </p:txBody>
      </p:sp>
      <p:sp>
        <p:nvSpPr>
          <p:cNvPr id="7" name="Date Placeholder 3"/>
          <p:cNvSpPr>
            <a:spLocks noGrp="1"/>
          </p:cNvSpPr>
          <p:nvPr>
            <p:ph type="dt" sz="half" idx="10"/>
          </p:nvPr>
        </p:nvSpPr>
        <p:spPr/>
        <p:txBody>
          <a:bodyPr/>
          <a:lstStyle>
            <a:lvl1pPr>
              <a:defRPr/>
            </a:lvl1pPr>
          </a:lstStyle>
          <a:p>
            <a:pPr>
              <a:defRPr/>
            </a:pPr>
            <a:fld id="{FE336525-2F9E-4D42-9BFF-B2A1C9B04A22}" type="datetimeFigureOut">
              <a:rPr lang="ru-RU"/>
              <a:pPr>
                <a:defRPr/>
              </a:pPr>
              <a:t>25.10.2021</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a:ln/>
        </p:spPr>
        <p:txBody>
          <a:bodyPr/>
          <a:lstStyle>
            <a:lvl1pPr>
              <a:defRPr/>
            </a:lvl1pPr>
          </a:lstStyle>
          <a:p>
            <a:pPr>
              <a:defRPr/>
            </a:pPr>
            <a:fld id="{89700DC3-FFC6-47CB-BC33-C9B226B276D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FA564DD9-72FE-404D-87C2-F8DBC44E5272}" type="datetimeFigureOut">
              <a:rPr lang="ru-RU"/>
              <a:pPr>
                <a:defRPr/>
              </a:pPr>
              <a:t>25.10.2021</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a:ln/>
        </p:spPr>
        <p:txBody>
          <a:bodyPr/>
          <a:lstStyle>
            <a:lvl1pPr>
              <a:defRPr/>
            </a:lvl1pPr>
          </a:lstStyle>
          <a:p>
            <a:pPr>
              <a:defRPr/>
            </a:pPr>
            <a:fld id="{24407497-B9A7-45ED-B56C-2D313995680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99B7CFB2-ABE3-4FD1-A935-8F94FD23EEF8}" type="datetimeFigureOut">
              <a:rPr lang="ru-RU"/>
              <a:pPr>
                <a:defRPr/>
              </a:pPr>
              <a:t>25.10.2021</a:t>
            </a:fld>
            <a:endParaRPr lang="ru-RU"/>
          </a:p>
        </p:txBody>
      </p:sp>
      <p:sp>
        <p:nvSpPr>
          <p:cNvPr id="4" name="Footer Placeholder 2"/>
          <p:cNvSpPr>
            <a:spLocks noGrp="1"/>
          </p:cNvSpPr>
          <p:nvPr>
            <p:ph type="ftr" sz="quarter" idx="11"/>
          </p:nvPr>
        </p:nvSpPr>
        <p:spPr/>
        <p:txBody>
          <a:bodyPr/>
          <a:lstStyle>
            <a:lvl1pPr>
              <a:defRPr/>
            </a:lvl1pPr>
          </a:lstStyle>
          <a:p>
            <a:pPr>
              <a:defRPr/>
            </a:pPr>
            <a:endParaRPr lang="ru-RU"/>
          </a:p>
        </p:txBody>
      </p:sp>
      <p:sp>
        <p:nvSpPr>
          <p:cNvPr id="5" name="Slide Number Placeholder 3"/>
          <p:cNvSpPr>
            <a:spLocks noGrp="1"/>
          </p:cNvSpPr>
          <p:nvPr>
            <p:ph type="sldNum" sz="quarter" idx="12"/>
          </p:nvPr>
        </p:nvSpPr>
        <p:spPr/>
        <p:txBody>
          <a:bodyPr/>
          <a:lstStyle>
            <a:lvl1pPr>
              <a:defRPr/>
            </a:lvl1pPr>
          </a:lstStyle>
          <a:p>
            <a:pPr>
              <a:defRPr/>
            </a:pPr>
            <a:fld id="{3D10CF3E-B243-430B-9F1C-7B880B67DF9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7"/>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ru-RU" smtClean="0"/>
              <a:t>Образец заголовка</a:t>
            </a:r>
            <a:endParaRPr lang="en-US" dirty="0"/>
          </a:p>
        </p:txBody>
      </p:sp>
      <p:sp>
        <p:nvSpPr>
          <p:cNvPr id="8" name="Date Placeholder 4"/>
          <p:cNvSpPr>
            <a:spLocks noGrp="1"/>
          </p:cNvSpPr>
          <p:nvPr>
            <p:ph type="dt" sz="half" idx="10"/>
          </p:nvPr>
        </p:nvSpPr>
        <p:spPr/>
        <p:txBody>
          <a:bodyPr/>
          <a:lstStyle>
            <a:lvl1pPr>
              <a:defRPr/>
            </a:lvl1pPr>
          </a:lstStyle>
          <a:p>
            <a:pPr>
              <a:defRPr/>
            </a:pPr>
            <a:fld id="{A30F62B2-8077-477C-9728-9574637BFBB0}" type="datetimeFigureOut">
              <a:rPr lang="ru-RU"/>
              <a:pPr>
                <a:defRPr/>
              </a:pPr>
              <a:t>25.10.2021</a:t>
            </a:fld>
            <a:endParaRPr lang="ru-RU"/>
          </a:p>
        </p:txBody>
      </p:sp>
      <p:sp>
        <p:nvSpPr>
          <p:cNvPr id="9" name="Footer Placeholder 5"/>
          <p:cNvSpPr>
            <a:spLocks noGrp="1"/>
          </p:cNvSpPr>
          <p:nvPr>
            <p:ph type="ftr" sz="quarter" idx="11"/>
          </p:nvPr>
        </p:nvSpPr>
        <p:spPr/>
        <p:txBody>
          <a:bodyPr/>
          <a:lstStyle>
            <a:lvl1pPr>
              <a:defRPr/>
            </a:lvl1pPr>
          </a:lstStyle>
          <a:p>
            <a:pPr>
              <a:defRPr/>
            </a:pPr>
            <a:endParaRPr lang="ru-RU"/>
          </a:p>
        </p:txBody>
      </p:sp>
      <p:sp>
        <p:nvSpPr>
          <p:cNvPr id="10" name="Slide Number Placeholder 6"/>
          <p:cNvSpPr>
            <a:spLocks noGrp="1"/>
          </p:cNvSpPr>
          <p:nvPr>
            <p:ph type="sldNum" sz="quarter" idx="12"/>
          </p:nvPr>
        </p:nvSpPr>
        <p:spPr/>
        <p:txBody>
          <a:bodyPr/>
          <a:lstStyle>
            <a:lvl1pPr>
              <a:defRPr smtClean="0">
                <a:solidFill>
                  <a:srgbClr val="FFFFFF"/>
                </a:solidFill>
              </a:defRPr>
            </a:lvl1pPr>
          </a:lstStyle>
          <a:p>
            <a:pPr>
              <a:defRPr/>
            </a:pPr>
            <a:fld id="{9A4CB8D7-2848-4A4F-815D-147083F48EF9}"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ectangle 8"/>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ru-RU" smtClean="0"/>
              <a:t>Образец заголовка</a:t>
            </a:r>
            <a:endParaRPr lang="en-US" dirty="0"/>
          </a:p>
        </p:txBody>
      </p:sp>
      <p:sp>
        <p:nvSpPr>
          <p:cNvPr id="7" name="Date Placeholder 4"/>
          <p:cNvSpPr>
            <a:spLocks noGrp="1"/>
          </p:cNvSpPr>
          <p:nvPr>
            <p:ph type="dt" sz="half" idx="10"/>
          </p:nvPr>
        </p:nvSpPr>
        <p:spPr/>
        <p:txBody>
          <a:bodyPr/>
          <a:lstStyle>
            <a:lvl1pPr>
              <a:defRPr/>
            </a:lvl1pPr>
          </a:lstStyle>
          <a:p>
            <a:pPr>
              <a:defRPr/>
            </a:pPr>
            <a:fld id="{422B7EE4-20CE-4525-A37A-B385A518EFE8}" type="datetimeFigureOut">
              <a:rPr lang="ru-RU"/>
              <a:pPr>
                <a:defRPr/>
              </a:pPr>
              <a:t>25.10.2021</a:t>
            </a:fld>
            <a:endParaRPr lang="ru-RU"/>
          </a:p>
        </p:txBody>
      </p:sp>
      <p:sp>
        <p:nvSpPr>
          <p:cNvPr id="8" name="Footer Placeholder 5"/>
          <p:cNvSpPr>
            <a:spLocks noGrp="1"/>
          </p:cNvSpPr>
          <p:nvPr>
            <p:ph type="ftr" sz="quarter" idx="11"/>
          </p:nvPr>
        </p:nvSpPr>
        <p:spPr/>
        <p:txBody>
          <a:bodyPr/>
          <a:lstStyle>
            <a:lvl1pPr>
              <a:defRPr/>
            </a:lvl1pPr>
          </a:lstStyle>
          <a:p>
            <a:pPr>
              <a:defRPr/>
            </a:pPr>
            <a:endParaRPr lang="ru-RU"/>
          </a:p>
        </p:txBody>
      </p:sp>
      <p:sp>
        <p:nvSpPr>
          <p:cNvPr id="9" name="Slide Number Placeholder 6"/>
          <p:cNvSpPr>
            <a:spLocks noGrp="1"/>
          </p:cNvSpPr>
          <p:nvPr>
            <p:ph type="sldNum" sz="quarter" idx="12"/>
          </p:nvPr>
        </p:nvSpPr>
        <p:spPr/>
        <p:txBody>
          <a:bodyPr/>
          <a:lstStyle>
            <a:lvl1pPr>
              <a:defRPr/>
            </a:lvl1pPr>
          </a:lstStyle>
          <a:p>
            <a:pPr>
              <a:defRPr/>
            </a:pPr>
            <a:fld id="{7970B443-2B1C-496D-93DC-9A79C34F8B0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2"/>
                </a:solidFill>
                <a:latin typeface="+mn-lt"/>
                <a:cs typeface="+mn-cs"/>
              </a:defRPr>
            </a:lvl1pPr>
          </a:lstStyle>
          <a:p>
            <a:pPr>
              <a:defRPr/>
            </a:pPr>
            <a:fld id="{B81C7913-E277-4E92-A1CB-1ADBBACFCDF4}" type="datetimeFigureOut">
              <a:rPr lang="ru-RU"/>
              <a:pPr>
                <a:defRPr/>
              </a:pPr>
              <a:t>25.10.2021</a:t>
            </a:fld>
            <a:endParaRPr lang="ru-RU"/>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fontAlgn="auto">
              <a:spcBef>
                <a:spcPts val="0"/>
              </a:spcBef>
              <a:spcAft>
                <a:spcPts val="0"/>
              </a:spcAft>
              <a:defRPr sz="1100">
                <a:solidFill>
                  <a:schemeClr val="tx2"/>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fontAlgn="auto">
              <a:spcBef>
                <a:spcPts val="0"/>
              </a:spcBef>
              <a:spcAft>
                <a:spcPts val="0"/>
              </a:spcAft>
              <a:defRPr sz="1100" smtClean="0">
                <a:solidFill>
                  <a:schemeClr val="tx2"/>
                </a:solidFill>
                <a:latin typeface="+mn-lt"/>
                <a:cs typeface="+mn-cs"/>
              </a:defRPr>
            </a:lvl1pPr>
          </a:lstStyle>
          <a:p>
            <a:pPr>
              <a:defRPr/>
            </a:pPr>
            <a:fld id="{4EB0F969-1A07-4522-9E47-32232061E3F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74" r:id="rId7"/>
    <p:sldLayoutId id="2147483675" r:id="rId8"/>
    <p:sldLayoutId id="2147483676" r:id="rId9"/>
    <p:sldLayoutId id="2147483667" r:id="rId10"/>
    <p:sldLayoutId id="2147483677" r:id="rId11"/>
  </p:sldLayoutIdLst>
  <p:txStyles>
    <p:titleStyle>
      <a:lvl1pPr algn="ctr" rtl="0" fontAlgn="base">
        <a:spcBef>
          <a:spcPct val="0"/>
        </a:spcBef>
        <a:spcAft>
          <a:spcPct val="0"/>
        </a:spcAft>
        <a:defRPr sz="3200" kern="1200" cap="all" spc="200">
          <a:solidFill>
            <a:schemeClr val="bg1"/>
          </a:solidFill>
          <a:latin typeface="+mj-lt"/>
          <a:ea typeface="+mj-ea"/>
          <a:cs typeface="+mj-cs"/>
        </a:defRPr>
      </a:lvl1pPr>
      <a:lvl2pPr algn="ctr" rtl="0" fontAlgn="base">
        <a:spcBef>
          <a:spcPct val="0"/>
        </a:spcBef>
        <a:spcAft>
          <a:spcPct val="0"/>
        </a:spcAft>
        <a:defRPr sz="3200">
          <a:solidFill>
            <a:schemeClr val="bg1"/>
          </a:solidFill>
          <a:latin typeface="Franklin Gothic Medium" pitchFamily="34" charset="0"/>
        </a:defRPr>
      </a:lvl2pPr>
      <a:lvl3pPr algn="ctr" rtl="0" fontAlgn="base">
        <a:spcBef>
          <a:spcPct val="0"/>
        </a:spcBef>
        <a:spcAft>
          <a:spcPct val="0"/>
        </a:spcAft>
        <a:defRPr sz="3200">
          <a:solidFill>
            <a:schemeClr val="bg1"/>
          </a:solidFill>
          <a:latin typeface="Franklin Gothic Medium" pitchFamily="34" charset="0"/>
        </a:defRPr>
      </a:lvl3pPr>
      <a:lvl4pPr algn="ctr" rtl="0" fontAlgn="base">
        <a:spcBef>
          <a:spcPct val="0"/>
        </a:spcBef>
        <a:spcAft>
          <a:spcPct val="0"/>
        </a:spcAft>
        <a:defRPr sz="3200">
          <a:solidFill>
            <a:schemeClr val="bg1"/>
          </a:solidFill>
          <a:latin typeface="Franklin Gothic Medium" pitchFamily="34" charset="0"/>
        </a:defRPr>
      </a:lvl4pPr>
      <a:lvl5pPr algn="ctr" rtl="0" fontAlgn="base">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fontAlgn="base">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fontAlgn="base">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fontAlgn="base">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fontAlgn="base">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fontAlgn="base">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ctrTitle" idx="4294967295"/>
          </p:nvPr>
        </p:nvSpPr>
        <p:spPr bwMode="auto">
          <a:xfrm>
            <a:off x="0" y="1125538"/>
            <a:ext cx="7772400" cy="1470025"/>
          </a:xfrm>
          <a:noFill/>
        </p:spPr>
        <p:txBody>
          <a:bodyPr wrap="square" numCol="1" anchorCtr="0" compatLnSpc="1">
            <a:prstTxWarp prst="textNoShape">
              <a:avLst/>
            </a:prstTxWarp>
          </a:bodyPr>
          <a:lstStyle/>
          <a:p>
            <a:r>
              <a:rPr lang="ru-RU" b="1" cap="none" smtClean="0">
                <a:latin typeface="Arial" charset="0"/>
              </a:rPr>
              <a:t>Равнодушных больше нет!</a:t>
            </a:r>
          </a:p>
        </p:txBody>
      </p:sp>
      <p:sp>
        <p:nvSpPr>
          <p:cNvPr id="36867" name="Rectangle 3"/>
          <p:cNvSpPr>
            <a:spLocks noGrp="1"/>
          </p:cNvSpPr>
          <p:nvPr>
            <p:ph type="subTitle" idx="4294967295"/>
          </p:nvPr>
        </p:nvSpPr>
        <p:spPr bwMode="auto">
          <a:xfrm>
            <a:off x="2743200" y="260350"/>
            <a:ext cx="6400800" cy="1752600"/>
          </a:xfrm>
          <a:noFill/>
        </p:spPr>
        <p:txBody>
          <a:bodyPr wrap="square" numCol="1" anchor="t" anchorCtr="0" compatLnSpc="1">
            <a:prstTxWarp prst="textNoShape">
              <a:avLst/>
            </a:prstTxWarp>
          </a:bodyPr>
          <a:lstStyle/>
          <a:p>
            <a:pPr marL="44450" indent="0" algn="ctr">
              <a:buFont typeface="Wingdings 2" pitchFamily="18" charset="2"/>
              <a:buNone/>
            </a:pPr>
            <a:r>
              <a:rPr lang="ru-RU" smtClean="0">
                <a:solidFill>
                  <a:schemeClr val="bg1"/>
                </a:solidFill>
              </a:rPr>
              <a:t>Государственное бюджетное профессиональное образовательное учреждение</a:t>
            </a:r>
            <a:br>
              <a:rPr lang="ru-RU" smtClean="0">
                <a:solidFill>
                  <a:schemeClr val="bg1"/>
                </a:solidFill>
              </a:rPr>
            </a:br>
            <a:r>
              <a:rPr lang="ru-RU" smtClean="0">
                <a:solidFill>
                  <a:schemeClr val="bg1"/>
                </a:solidFill>
              </a:rPr>
              <a:t>Кимрский медицинский колледж</a:t>
            </a:r>
          </a:p>
          <a:p>
            <a:pPr marL="44450" indent="0" algn="ctr">
              <a:buFont typeface="Wingdings 2" pitchFamily="18" charset="2"/>
              <a:buNone/>
            </a:pPr>
            <a:endParaRPr lang="ru-RU" smtClean="0">
              <a:solidFill>
                <a:schemeClr val="bg1"/>
              </a:solidFill>
              <a:latin typeface="Arial" charset="0"/>
            </a:endParaRPr>
          </a:p>
          <a:p>
            <a:pPr marL="44450" indent="0" algn="ctr">
              <a:buFont typeface="Wingdings 2" pitchFamily="18" charset="2"/>
              <a:buNone/>
            </a:pPr>
            <a:endParaRPr lang="ru-RU" smtClean="0">
              <a:solidFill>
                <a:schemeClr val="bg1"/>
              </a:solidFill>
              <a:latin typeface="Arial" charset="0"/>
            </a:endParaRPr>
          </a:p>
        </p:txBody>
      </p:sp>
      <p:sp>
        <p:nvSpPr>
          <p:cNvPr id="36868" name="Rectangle 4"/>
          <p:cNvSpPr>
            <a:spLocks noChangeArrowheads="1"/>
          </p:cNvSpPr>
          <p:nvPr/>
        </p:nvSpPr>
        <p:spPr bwMode="auto">
          <a:xfrm>
            <a:off x="179388" y="5300663"/>
            <a:ext cx="4140200" cy="1190625"/>
          </a:xfrm>
          <a:prstGeom prst="rect">
            <a:avLst/>
          </a:prstGeom>
          <a:noFill/>
          <a:ln w="9525">
            <a:noFill/>
            <a:miter lim="800000"/>
            <a:headEnd/>
            <a:tailEnd/>
          </a:ln>
          <a:effectLst/>
        </p:spPr>
        <p:txBody>
          <a:bodyPr wrap="none">
            <a:spAutoFit/>
          </a:bodyPr>
          <a:lstStyle/>
          <a:p>
            <a:r>
              <a:rPr lang="ru-RU">
                <a:solidFill>
                  <a:schemeClr val="bg1"/>
                </a:solidFill>
              </a:rPr>
              <a:t>Презентацию подготовили студенты </a:t>
            </a:r>
          </a:p>
          <a:p>
            <a:r>
              <a:rPr lang="ru-RU">
                <a:solidFill>
                  <a:schemeClr val="bg1"/>
                </a:solidFill>
              </a:rPr>
              <a:t>33 группы</a:t>
            </a:r>
          </a:p>
          <a:p>
            <a:r>
              <a:rPr lang="ru-RU">
                <a:solidFill>
                  <a:schemeClr val="bg1"/>
                </a:solidFill>
              </a:rPr>
              <a:t>отделения</a:t>
            </a:r>
          </a:p>
          <a:p>
            <a:r>
              <a:rPr lang="ru-RU">
                <a:solidFill>
                  <a:schemeClr val="bg1"/>
                </a:solidFill>
              </a:rPr>
              <a:t> «лечебное дело»</a:t>
            </a:r>
          </a:p>
        </p:txBody>
      </p:sp>
      <p:pic>
        <p:nvPicPr>
          <p:cNvPr id="36870" name="Picture 6" descr="Терроризм – угроза обществу"/>
          <p:cNvPicPr>
            <a:picLocks noChangeAspect="1" noChangeArrowheads="1"/>
          </p:cNvPicPr>
          <p:nvPr/>
        </p:nvPicPr>
        <p:blipFill>
          <a:blip r:embed="rId2"/>
          <a:srcRect/>
          <a:stretch>
            <a:fillRect/>
          </a:stretch>
        </p:blipFill>
        <p:spPr bwMode="auto">
          <a:xfrm>
            <a:off x="4500563" y="2420938"/>
            <a:ext cx="4249737" cy="28797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fontAlgn="auto">
              <a:spcAft>
                <a:spcPts val="0"/>
              </a:spcAft>
              <a:defRPr/>
            </a:pPr>
            <a:r>
              <a:rPr lang="ru-RU" dirty="0" smtClean="0"/>
              <a:t>Беслан.</a:t>
            </a:r>
            <a:endParaRPr lang="ru-RU" dirty="0"/>
          </a:p>
        </p:txBody>
      </p:sp>
      <p:pic>
        <p:nvPicPr>
          <p:cNvPr id="21506" name="Объект 6"/>
          <p:cNvPicPr>
            <a:picLocks noGrp="1" noChangeAspect="1"/>
          </p:cNvPicPr>
          <p:nvPr>
            <p:ph idx="1"/>
          </p:nvPr>
        </p:nvPicPr>
        <p:blipFill>
          <a:blip r:embed="rId2"/>
          <a:srcRect/>
          <a:stretch>
            <a:fillRect/>
          </a:stretch>
        </p:blipFill>
        <p:spPr bwMode="auto">
          <a:xfrm>
            <a:off x="395288" y="1844675"/>
            <a:ext cx="8416925" cy="47339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979712" y="1424027"/>
            <a:ext cx="5472608" cy="1944216"/>
          </a:xfrm>
        </p:spPr>
        <p:style>
          <a:lnRef idx="1">
            <a:schemeClr val="accent1"/>
          </a:lnRef>
          <a:fillRef idx="3">
            <a:schemeClr val="accent1"/>
          </a:fillRef>
          <a:effectRef idx="2">
            <a:schemeClr val="accent1"/>
          </a:effectRef>
          <a:fontRef idx="minor">
            <a:schemeClr val="lt1"/>
          </a:fontRef>
        </p:style>
        <p:txBody>
          <a:bodyPr>
            <a:normAutofit fontScale="85000" lnSpcReduction="20000"/>
          </a:bodyPr>
          <a:lstStyle/>
          <a:p>
            <a:pPr marL="274320" fontAlgn="auto">
              <a:spcAft>
                <a:spcPts val="0"/>
              </a:spcAft>
              <a:defRPr/>
            </a:pPr>
            <a:r>
              <a:rPr lang="ru-RU" dirty="0"/>
              <a:t>1 сентября 2004 года в городе Беслане Республики Северная Осетия-Алания отряд террористов под руководством Расула </a:t>
            </a:r>
            <a:r>
              <a:rPr lang="ru-RU" dirty="0" err="1"/>
              <a:t>Хачбарова</a:t>
            </a:r>
            <a:r>
              <a:rPr lang="ru-RU" dirty="0"/>
              <a:t> (известного также как Полковник) численностью более 30 человек (среди которых также были женщины) осуществил захват здания средней общеобразовательной школы №1.</a:t>
            </a:r>
          </a:p>
        </p:txBody>
      </p:sp>
      <p:sp>
        <p:nvSpPr>
          <p:cNvPr id="3" name="Заголовок 2"/>
          <p:cNvSpPr>
            <a:spLocks noGrp="1"/>
          </p:cNvSpPr>
          <p:nvPr>
            <p:ph type="title"/>
          </p:nvPr>
        </p:nvSpPr>
        <p:spPr/>
        <p:txBody>
          <a:bodyPr/>
          <a:lstStyle/>
          <a:p>
            <a:pPr fontAlgn="auto">
              <a:spcAft>
                <a:spcPts val="0"/>
              </a:spcAft>
              <a:defRPr/>
            </a:pPr>
            <a:endParaRPr lang="ru-RU"/>
          </a:p>
        </p:txBody>
      </p:sp>
      <p:sp>
        <p:nvSpPr>
          <p:cNvPr id="4" name="Прямоугольник 3"/>
          <p:cNvSpPr/>
          <p:nvPr/>
        </p:nvSpPr>
        <p:spPr>
          <a:xfrm>
            <a:off x="4390675" y="3674273"/>
            <a:ext cx="4572000" cy="286232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ru-RU" dirty="0"/>
              <a:t>Во время проводившейся во дворе учебного заведения праздничной линейки из подъехавшего укрытого тентом грузового автомобиля внезапно выскочили вооруженные люди и, открыв стрельбу из автоматического оружия поверх голов собравшихся, стали сгонять всех присутствующих в здание. Избежать участи заложников, воспользовавшись паникой, удалось лишь немногим.</a:t>
            </a:r>
          </a:p>
        </p:txBody>
      </p:sp>
      <p:pic>
        <p:nvPicPr>
          <p:cNvPr id="5" name="Рисунок 4"/>
          <p:cNvPicPr>
            <a:picLocks noChangeAspect="1"/>
          </p:cNvPicPr>
          <p:nvPr/>
        </p:nvPicPr>
        <p:blipFill>
          <a:blip r:embed="rId2"/>
          <a:srcRect/>
          <a:stretch>
            <a:fillRect/>
          </a:stretch>
        </p:blipFill>
        <p:spPr bwMode="auto">
          <a:xfrm>
            <a:off x="0" y="3368675"/>
            <a:ext cx="4356100" cy="316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350" y="1773238"/>
            <a:ext cx="3989388" cy="5084762"/>
          </a:xfrm>
        </p:spPr>
        <p:txBody>
          <a:bodyPr/>
          <a:lstStyle/>
          <a:p>
            <a:pPr marL="274320" fontAlgn="auto">
              <a:spcAft>
                <a:spcPts val="0"/>
              </a:spcAft>
              <a:defRPr/>
            </a:pPr>
            <a:r>
              <a:rPr lang="ru-RU" dirty="0"/>
              <a:t>Количество заложников, согласно первоначальным данным, составило 354 человека (впоследствии оказалось, что их было намного больше — 1116 человек). Подавляющее большинство из оказавшихся в плену составляли дети (в том числе дошкольного возраста).</a:t>
            </a:r>
          </a:p>
        </p:txBody>
      </p:sp>
      <p:sp>
        <p:nvSpPr>
          <p:cNvPr id="3" name="Заголовок 2"/>
          <p:cNvSpPr>
            <a:spLocks noGrp="1"/>
          </p:cNvSpPr>
          <p:nvPr>
            <p:ph type="title"/>
          </p:nvPr>
        </p:nvSpPr>
        <p:spPr/>
        <p:txBody>
          <a:bodyPr/>
          <a:lstStyle/>
          <a:p>
            <a:pPr fontAlgn="auto">
              <a:spcAft>
                <a:spcPts val="0"/>
              </a:spcAft>
              <a:defRPr/>
            </a:pPr>
            <a:endParaRPr lang="ru-RU"/>
          </a:p>
        </p:txBody>
      </p:sp>
      <p:pic>
        <p:nvPicPr>
          <p:cNvPr id="4" name="Рисунок 3"/>
          <p:cNvPicPr>
            <a:picLocks noChangeAspect="1"/>
          </p:cNvPicPr>
          <p:nvPr/>
        </p:nvPicPr>
        <p:blipFill>
          <a:blip r:embed="rId2"/>
          <a:srcRect/>
          <a:stretch>
            <a:fillRect/>
          </a:stretch>
        </p:blipFill>
        <p:spPr bwMode="auto">
          <a:xfrm>
            <a:off x="3919538" y="1700213"/>
            <a:ext cx="4968875" cy="3168650"/>
          </a:xfrm>
          <a:prstGeom prst="rect">
            <a:avLst/>
          </a:prstGeom>
          <a:noFill/>
          <a:ln w="9525">
            <a:noFill/>
            <a:miter lim="800000"/>
            <a:headEnd/>
            <a:tailEnd/>
          </a:ln>
        </p:spPr>
      </p:pic>
      <p:pic>
        <p:nvPicPr>
          <p:cNvPr id="5" name="Рисунок 4"/>
          <p:cNvPicPr>
            <a:picLocks noChangeAspect="1"/>
          </p:cNvPicPr>
          <p:nvPr/>
        </p:nvPicPr>
        <p:blipFill>
          <a:blip r:embed="rId3"/>
          <a:srcRect/>
          <a:stretch>
            <a:fillRect/>
          </a:stretch>
        </p:blipFill>
        <p:spPr bwMode="auto">
          <a:xfrm>
            <a:off x="3563938" y="3302000"/>
            <a:ext cx="4889500" cy="3411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388" y="1700213"/>
            <a:ext cx="8713787" cy="2089150"/>
          </a:xfrm>
        </p:spPr>
        <p:txBody>
          <a:bodyPr>
            <a:normAutofit fontScale="85000" lnSpcReduction="20000"/>
          </a:bodyPr>
          <a:lstStyle/>
          <a:p>
            <a:pPr marL="274320" fontAlgn="auto">
              <a:spcAft>
                <a:spcPts val="0"/>
              </a:spcAft>
              <a:defRPr/>
            </a:pPr>
            <a:r>
              <a:rPr lang="ru-RU" dirty="0"/>
              <a:t>Террористы, согнав большую часть заложников в спортивный зал школы, заминировали его и ряд других помещений. Сначала они не выдвигали никаких требований, но по прошествии некоторого времени заявили о своем желании видеть в стенах школы президента Северной Осетии Александра Дзасохова, президента Ингушетии Мурата </a:t>
            </a:r>
            <a:r>
              <a:rPr lang="ru-RU" dirty="0" err="1"/>
              <a:t>Зязикова</a:t>
            </a:r>
            <a:r>
              <a:rPr lang="ru-RU" dirty="0"/>
              <a:t> и директора НИИ медицины катастроф доктора Леонида Рошаля (а также, по некоторым данным, потребовали вывода федеральных сил с территории Чеченской Республики и освобождения ранее арестованных террористов).</a:t>
            </a:r>
          </a:p>
        </p:txBody>
      </p:sp>
      <p:sp>
        <p:nvSpPr>
          <p:cNvPr id="3" name="Заголовок 2"/>
          <p:cNvSpPr>
            <a:spLocks noGrp="1"/>
          </p:cNvSpPr>
          <p:nvPr>
            <p:ph type="title"/>
          </p:nvPr>
        </p:nvSpPr>
        <p:spPr/>
        <p:txBody>
          <a:bodyPr/>
          <a:lstStyle/>
          <a:p>
            <a:pPr fontAlgn="auto">
              <a:spcAft>
                <a:spcPts val="0"/>
              </a:spcAft>
              <a:defRPr/>
            </a:pPr>
            <a:endParaRPr lang="ru-RU"/>
          </a:p>
        </p:txBody>
      </p:sp>
      <p:pic>
        <p:nvPicPr>
          <p:cNvPr id="4" name="Рисунок 3"/>
          <p:cNvPicPr>
            <a:picLocks noChangeAspect="1"/>
          </p:cNvPicPr>
          <p:nvPr/>
        </p:nvPicPr>
        <p:blipFill>
          <a:blip r:embed="rId2"/>
          <a:srcRect/>
          <a:stretch>
            <a:fillRect/>
          </a:stretch>
        </p:blipFill>
        <p:spPr bwMode="auto">
          <a:xfrm>
            <a:off x="3276600" y="3500438"/>
            <a:ext cx="5543550" cy="3119437"/>
          </a:xfrm>
          <a:prstGeom prst="rect">
            <a:avLst/>
          </a:prstGeom>
          <a:noFill/>
          <a:ln w="9525">
            <a:noFill/>
            <a:miter lim="800000"/>
            <a:headEnd/>
            <a:tailEnd/>
          </a:ln>
        </p:spPr>
      </p:pic>
      <p:pic>
        <p:nvPicPr>
          <p:cNvPr id="5" name="Рисунок 4"/>
          <p:cNvPicPr>
            <a:picLocks noChangeAspect="1"/>
          </p:cNvPicPr>
          <p:nvPr/>
        </p:nvPicPr>
        <p:blipFill>
          <a:blip r:embed="rId3"/>
          <a:srcRect/>
          <a:stretch>
            <a:fillRect/>
          </a:stretch>
        </p:blipFill>
        <p:spPr bwMode="auto">
          <a:xfrm>
            <a:off x="139700" y="3822700"/>
            <a:ext cx="3333750" cy="2476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088" y="3284538"/>
            <a:ext cx="8408987" cy="4408487"/>
          </a:xfrm>
        </p:spPr>
        <p:txBody>
          <a:bodyPr/>
          <a:lstStyle/>
          <a:p>
            <a:pPr marL="45720" indent="0" fontAlgn="auto">
              <a:spcAft>
                <a:spcPts val="0"/>
              </a:spcAft>
              <a:buFont typeface="Wingdings 2" pitchFamily="18" charset="2"/>
              <a:buNone/>
              <a:defRPr/>
            </a:pPr>
            <a:r>
              <a:rPr lang="ru-RU" sz="2800" dirty="0" smtClean="0"/>
              <a:t>Вот, что говорят об этой трагедии бывшие заложники…</a:t>
            </a:r>
            <a:endParaRPr lang="ru-RU" sz="2800" dirty="0"/>
          </a:p>
        </p:txBody>
      </p:sp>
      <p:sp>
        <p:nvSpPr>
          <p:cNvPr id="3" name="Заголовок 2"/>
          <p:cNvSpPr>
            <a:spLocks noGrp="1"/>
          </p:cNvSpPr>
          <p:nvPr>
            <p:ph type="title"/>
          </p:nvPr>
        </p:nvSpPr>
        <p:spPr/>
        <p:txBody>
          <a:bodyPr/>
          <a:lstStyle/>
          <a:p>
            <a:pPr fontAlgn="auto">
              <a:spcAft>
                <a:spcPts val="0"/>
              </a:spcAft>
              <a:defRPr/>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81000" y="1719263"/>
            <a:ext cx="8407400" cy="3149600"/>
          </a:xfrm>
        </p:spPr>
        <p:txBody>
          <a:bodyPr/>
          <a:lstStyle/>
          <a:p>
            <a:pPr marL="274320" fontAlgn="auto">
              <a:spcAft>
                <a:spcPts val="0"/>
              </a:spcAft>
              <a:defRPr/>
            </a:pPr>
            <a:r>
              <a:rPr lang="ru-RU" dirty="0" smtClean="0"/>
              <a:t>«Нас </a:t>
            </a:r>
            <a:r>
              <a:rPr lang="ru-RU" dirty="0"/>
              <a:t>погнали в школу в спортзал. Дверь в зал была заперта. Люди в масках выбили окна, запрыгнули в них и с той стороны выбили двери в зал. Затем, уже в зале, приказали нам сесть на пол и начали быстро минировать зал. Две большие взрывчатки они положили в баскетбольные корзины, затем через весь зал протащили провода, к которым привязали взрывчатки поменьше. В течение десяти минут весь спортзал был </a:t>
            </a:r>
            <a:r>
              <a:rPr lang="ru-RU" dirty="0" smtClean="0"/>
              <a:t>заминирован»</a:t>
            </a:r>
          </a:p>
          <a:p>
            <a:pPr marL="274320" fontAlgn="auto">
              <a:spcAft>
                <a:spcPts val="0"/>
              </a:spcAft>
              <a:defRPr/>
            </a:pPr>
            <a:endParaRPr lang="ru-RU" dirty="0"/>
          </a:p>
        </p:txBody>
      </p:sp>
      <p:sp>
        <p:nvSpPr>
          <p:cNvPr id="3" name="Заголовок 2"/>
          <p:cNvSpPr>
            <a:spLocks noGrp="1"/>
          </p:cNvSpPr>
          <p:nvPr>
            <p:ph type="title"/>
          </p:nvPr>
        </p:nvSpPr>
        <p:spPr/>
        <p:txBody>
          <a:bodyPr/>
          <a:lstStyle/>
          <a:p>
            <a:pPr fontAlgn="auto">
              <a:spcAft>
                <a:spcPts val="0"/>
              </a:spcAft>
              <a:defRPr/>
            </a:pPr>
            <a:endParaRPr lang="ru-RU"/>
          </a:p>
        </p:txBody>
      </p:sp>
      <p:sp>
        <p:nvSpPr>
          <p:cNvPr id="26627" name="Прямоугольник 3"/>
          <p:cNvSpPr>
            <a:spLocks noChangeArrowheads="1"/>
          </p:cNvSpPr>
          <p:nvPr/>
        </p:nvSpPr>
        <p:spPr bwMode="auto">
          <a:xfrm>
            <a:off x="4284663" y="4684713"/>
            <a:ext cx="3884612" cy="369887"/>
          </a:xfrm>
          <a:prstGeom prst="rect">
            <a:avLst/>
          </a:prstGeom>
          <a:noFill/>
          <a:ln w="9525">
            <a:noFill/>
            <a:miter lim="800000"/>
            <a:headEnd/>
            <a:tailEnd/>
          </a:ln>
        </p:spPr>
        <p:txBody>
          <a:bodyPr wrap="none">
            <a:spAutoFit/>
          </a:bodyPr>
          <a:lstStyle/>
          <a:p>
            <a:r>
              <a:rPr lang="ru-RU">
                <a:latin typeface="Franklin Gothic Medium" pitchFamily="34" charset="0"/>
              </a:rPr>
              <a:t>Бывшая заложница Рита Гаджинова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81000" y="1719263"/>
            <a:ext cx="8407400" cy="2573337"/>
          </a:xfrm>
        </p:spPr>
        <p:txBody>
          <a:bodyPr/>
          <a:lstStyle/>
          <a:p>
            <a:pPr marL="274320" fontAlgn="auto">
              <a:spcAft>
                <a:spcPts val="0"/>
              </a:spcAft>
              <a:defRPr/>
            </a:pPr>
            <a:r>
              <a:rPr lang="ru-RU" dirty="0" smtClean="0"/>
              <a:t>«Пить </a:t>
            </a:r>
            <a:r>
              <a:rPr lang="ru-RU" dirty="0"/>
              <a:t>не позволяли. И есть не давали. Они совсем обозлились. Когда нас отпускали в туалет, то некоторые дети забегали в разломанный кабинет, который недалеко от туалета. Там стояли в горшках цветы. Так вот, они цветы эти рвали и запихивали в рот. Некоторые прятали цветы в трусах и делились с товарищами. Но голод не так мучил, как жажда. Некоторые дети не выдерживали, мочились себе на ладони и пили</a:t>
            </a:r>
            <a:r>
              <a:rPr lang="ru-RU" dirty="0" smtClean="0"/>
              <a:t>.»</a:t>
            </a:r>
            <a:endParaRPr lang="ru-RU" dirty="0"/>
          </a:p>
        </p:txBody>
      </p:sp>
      <p:sp>
        <p:nvSpPr>
          <p:cNvPr id="3" name="Заголовок 2"/>
          <p:cNvSpPr>
            <a:spLocks noGrp="1"/>
          </p:cNvSpPr>
          <p:nvPr>
            <p:ph type="title"/>
          </p:nvPr>
        </p:nvSpPr>
        <p:spPr/>
        <p:txBody>
          <a:bodyPr/>
          <a:lstStyle/>
          <a:p>
            <a:pPr fontAlgn="auto">
              <a:spcAft>
                <a:spcPts val="0"/>
              </a:spcAft>
              <a:defRPr/>
            </a:pPr>
            <a:endParaRPr lang="ru-RU"/>
          </a:p>
        </p:txBody>
      </p:sp>
      <p:sp>
        <p:nvSpPr>
          <p:cNvPr id="27651" name="Прямоугольник 3"/>
          <p:cNvSpPr>
            <a:spLocks noChangeArrowheads="1"/>
          </p:cNvSpPr>
          <p:nvPr/>
        </p:nvSpPr>
        <p:spPr bwMode="auto">
          <a:xfrm>
            <a:off x="3851275" y="4724400"/>
            <a:ext cx="4051300" cy="369888"/>
          </a:xfrm>
          <a:prstGeom prst="rect">
            <a:avLst/>
          </a:prstGeom>
          <a:noFill/>
          <a:ln w="9525">
            <a:noFill/>
            <a:miter lim="800000"/>
            <a:headEnd/>
            <a:tailEnd/>
          </a:ln>
        </p:spPr>
        <p:txBody>
          <a:bodyPr wrap="none">
            <a:spAutoFit/>
          </a:bodyPr>
          <a:lstStyle/>
          <a:p>
            <a:r>
              <a:rPr lang="ru-RU">
                <a:latin typeface="Franklin Gothic Medium" pitchFamily="34" charset="0"/>
              </a:rPr>
              <a:t>Бывшая заложница Диана Гаджинова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81000" y="1719263"/>
            <a:ext cx="8407400" cy="2430462"/>
          </a:xfrm>
        </p:spPr>
        <p:txBody>
          <a:bodyPr/>
          <a:lstStyle/>
          <a:p>
            <a:pPr marL="274320" fontAlgn="auto">
              <a:spcAft>
                <a:spcPts val="0"/>
              </a:spcAft>
              <a:defRPr/>
            </a:pPr>
            <a:r>
              <a:rPr lang="ru-RU" dirty="0" smtClean="0"/>
              <a:t>«То </a:t>
            </a:r>
            <a:r>
              <a:rPr lang="ru-RU" dirty="0"/>
              <a:t>что говорят, что это был взрыв снаружи, это все неправда, потому что я сам видел, как взорвалась взрывчатка, которая была приклеена на скотче. До того как она взорвалась, я сидел прямо под ней, но перед этим отошел в сторону, а потом, после того как она взорвалась, я посмотрел на людей, и все, кто сидел тогда рядом со мной, они погибли</a:t>
            </a:r>
            <a:r>
              <a:rPr lang="ru-RU" dirty="0" smtClean="0"/>
              <a:t>.»</a:t>
            </a:r>
            <a:endParaRPr lang="ru-RU" dirty="0"/>
          </a:p>
        </p:txBody>
      </p:sp>
      <p:sp>
        <p:nvSpPr>
          <p:cNvPr id="3" name="Заголовок 2"/>
          <p:cNvSpPr>
            <a:spLocks noGrp="1"/>
          </p:cNvSpPr>
          <p:nvPr>
            <p:ph type="title"/>
          </p:nvPr>
        </p:nvSpPr>
        <p:spPr/>
        <p:txBody>
          <a:bodyPr/>
          <a:lstStyle/>
          <a:p>
            <a:pPr fontAlgn="auto">
              <a:spcAft>
                <a:spcPts val="0"/>
              </a:spcAft>
              <a:defRPr/>
            </a:pPr>
            <a:endParaRPr lang="ru-RU"/>
          </a:p>
        </p:txBody>
      </p:sp>
      <p:sp>
        <p:nvSpPr>
          <p:cNvPr id="28675" name="Прямоугольник 3"/>
          <p:cNvSpPr>
            <a:spLocks noChangeArrowheads="1"/>
          </p:cNvSpPr>
          <p:nvPr/>
        </p:nvSpPr>
        <p:spPr bwMode="auto">
          <a:xfrm>
            <a:off x="4356100" y="4652963"/>
            <a:ext cx="3627438" cy="369887"/>
          </a:xfrm>
          <a:prstGeom prst="rect">
            <a:avLst/>
          </a:prstGeom>
          <a:noFill/>
          <a:ln w="9525">
            <a:noFill/>
            <a:miter lim="800000"/>
            <a:headEnd/>
            <a:tailEnd/>
          </a:ln>
        </p:spPr>
        <p:txBody>
          <a:bodyPr wrap="none">
            <a:spAutoFit/>
          </a:bodyPr>
          <a:lstStyle/>
          <a:p>
            <a:r>
              <a:rPr lang="ru-RU">
                <a:latin typeface="Franklin Gothic Medium" pitchFamily="34" charset="0"/>
              </a:rPr>
              <a:t>Бывший заложник Марат Хамаев</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pPr marL="274320" fontAlgn="auto">
              <a:spcAft>
                <a:spcPts val="0"/>
              </a:spcAft>
              <a:defRPr/>
            </a:pPr>
            <a:r>
              <a:rPr lang="ru-RU" dirty="0"/>
              <a:t>Террор является одним из основных угрожающих факторов для большинства стран мира. </a:t>
            </a:r>
            <a:r>
              <a:rPr lang="ru-RU" dirty="0" err="1"/>
              <a:t>Терракты</a:t>
            </a:r>
            <a:r>
              <a:rPr lang="ru-RU" dirty="0"/>
              <a:t> проводятся по всему миру. Они совершенно бесчеловечны и безжалостны.</a:t>
            </a:r>
          </a:p>
          <a:p>
            <a:pPr marL="274320" fontAlgn="auto">
              <a:spcAft>
                <a:spcPts val="0"/>
              </a:spcAft>
              <a:defRPr/>
            </a:pPr>
            <a:r>
              <a:rPr lang="ru-RU" dirty="0"/>
              <a:t>Зачастую террористы придерживаются своих больных взглядов и целей прикрываясь религиозными обрядами и волей бога, однако это совершенно не так, ибо взгляды больного человека не являются голосом божьим, так же как и психи не являются пророками. Они несут лишь </a:t>
            </a:r>
            <a:r>
              <a:rPr lang="ru-RU" dirty="0" err="1"/>
              <a:t>деструктив</a:t>
            </a:r>
            <a:r>
              <a:rPr lang="ru-RU" dirty="0"/>
              <a:t> и разрушение, боль и мрак в мир. Разрушающими методами никогда не донести до народа свои права и традиции, таким образом можно принести лишь боль и страдания. Терроризм является не актом праведности и благих целей, а проявлением безумства и безрассудства. Терроризм- это язва в мире. </a:t>
            </a:r>
          </a:p>
        </p:txBody>
      </p:sp>
      <p:sp>
        <p:nvSpPr>
          <p:cNvPr id="3" name="Заголовок 2"/>
          <p:cNvSpPr>
            <a:spLocks noGrp="1"/>
          </p:cNvSpPr>
          <p:nvPr>
            <p:ph type="title"/>
          </p:nvPr>
        </p:nvSpPr>
        <p:spPr/>
        <p:txBody>
          <a:bodyPr/>
          <a:lstStyle/>
          <a:p>
            <a:pPr fontAlgn="auto">
              <a:spcAft>
                <a:spcPts val="0"/>
              </a:spcAft>
              <a:defRPr/>
            </a:pPr>
            <a:endParaRPr lang="ru-RU"/>
          </a:p>
        </p:txBody>
      </p:sp>
      <p:pic>
        <p:nvPicPr>
          <p:cNvPr id="4" name="Рисунок 3"/>
          <p:cNvPicPr>
            <a:picLocks noChangeAspect="1"/>
          </p:cNvPicPr>
          <p:nvPr/>
        </p:nvPicPr>
        <p:blipFill>
          <a:blip r:embed="rId2"/>
          <a:srcRect/>
          <a:stretch>
            <a:fillRect/>
          </a:stretch>
        </p:blipFill>
        <p:spPr bwMode="auto">
          <a:xfrm>
            <a:off x="107950" y="1557338"/>
            <a:ext cx="8856663" cy="508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010400" y="2052638"/>
            <a:ext cx="1981200" cy="1828800"/>
          </a:xfrm>
        </p:spPr>
        <p:txBody>
          <a:bodyPr/>
          <a:lstStyle/>
          <a:p>
            <a:pPr fontAlgn="auto">
              <a:spcAft>
                <a:spcPts val="0"/>
              </a:spcAft>
              <a:defRPr/>
            </a:pPr>
            <a:endParaRPr lang="ru-RU"/>
          </a:p>
        </p:txBody>
      </p:sp>
      <p:sp>
        <p:nvSpPr>
          <p:cNvPr id="2" name="Заголовок 1"/>
          <p:cNvSpPr>
            <a:spLocks noGrp="1"/>
          </p:cNvSpPr>
          <p:nvPr>
            <p:ph type="title"/>
          </p:nvPr>
        </p:nvSpPr>
        <p:spPr>
          <a:xfrm>
            <a:off x="457200" y="2052638"/>
            <a:ext cx="6324600" cy="1828800"/>
          </a:xfrm>
        </p:spPr>
        <p:txBody>
          <a:bodyPr wrap="square" numCol="1" anchorCtr="0" compatLnSpc="1">
            <a:prstTxWarp prst="textNoShape">
              <a:avLst/>
            </a:prstTxWarp>
          </a:bodyPr>
          <a:lstStyle/>
          <a:p>
            <a:r>
              <a:rPr lang="ru-RU" cap="none" smtClean="0"/>
              <a:t>ТЕРРОРИЗМ- РЕЛИГИОЗНЫЙ ОБРЯД ИЛИ БЕЗУМИЕ?</a:t>
            </a:r>
            <a:r>
              <a:rPr lang="ru-RU" cap="none" smtClean="0">
                <a:latin typeface="Arial" charset="0"/>
              </a:rPr>
              <a:t/>
            </a:r>
            <a:br>
              <a:rPr lang="ru-RU" cap="none" smtClean="0">
                <a:latin typeface="Arial" charset="0"/>
              </a:rPr>
            </a:br>
            <a:endParaRPr lang="ru-RU" cap="none"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81000" y="1719263"/>
            <a:ext cx="8655050" cy="1422400"/>
          </a:xfrm>
        </p:spPr>
        <p:txBody>
          <a:bodyPr/>
          <a:lstStyle/>
          <a:p>
            <a:pPr marL="274320" fontAlgn="auto">
              <a:spcAft>
                <a:spcPts val="0"/>
              </a:spcAft>
              <a:defRPr/>
            </a:pPr>
            <a:r>
              <a:rPr lang="ru-RU" dirty="0"/>
              <a:t>Слово «терроризм» нередко можно услышать в современном мире. Это проблема нашего общества и, в то же время, страшная угроза.</a:t>
            </a:r>
          </a:p>
          <a:p>
            <a:pPr marL="274320" fontAlgn="auto">
              <a:spcAft>
                <a:spcPts val="0"/>
              </a:spcAft>
              <a:defRPr/>
            </a:pPr>
            <a:endParaRPr lang="ru-RU" dirty="0"/>
          </a:p>
        </p:txBody>
      </p:sp>
      <p:sp>
        <p:nvSpPr>
          <p:cNvPr id="3" name="Заголовок 2"/>
          <p:cNvSpPr>
            <a:spLocks noGrp="1"/>
          </p:cNvSpPr>
          <p:nvPr>
            <p:ph type="title"/>
          </p:nvPr>
        </p:nvSpPr>
        <p:spPr/>
        <p:txBody>
          <a:bodyPr/>
          <a:lstStyle/>
          <a:p>
            <a:pPr fontAlgn="auto">
              <a:spcAft>
                <a:spcPts val="0"/>
              </a:spcAft>
              <a:defRPr/>
            </a:pPr>
            <a:endParaRPr lang="ru-RU"/>
          </a:p>
        </p:txBody>
      </p:sp>
      <p:pic>
        <p:nvPicPr>
          <p:cNvPr id="14339" name="Рисунок 3"/>
          <p:cNvPicPr>
            <a:picLocks noChangeAspect="1"/>
          </p:cNvPicPr>
          <p:nvPr/>
        </p:nvPicPr>
        <p:blipFill>
          <a:blip r:embed="rId2"/>
          <a:srcRect/>
          <a:stretch>
            <a:fillRect/>
          </a:stretch>
        </p:blipFill>
        <p:spPr bwMode="auto">
          <a:xfrm>
            <a:off x="3779838" y="2833688"/>
            <a:ext cx="5219700" cy="3592512"/>
          </a:xfrm>
          <a:prstGeom prst="rect">
            <a:avLst/>
          </a:prstGeom>
          <a:noFill/>
          <a:ln w="9525">
            <a:noFill/>
            <a:miter lim="800000"/>
            <a:headEnd/>
            <a:tailEnd/>
          </a:ln>
        </p:spPr>
      </p:pic>
      <p:sp>
        <p:nvSpPr>
          <p:cNvPr id="14340" name="Прямоугольник 4"/>
          <p:cNvSpPr>
            <a:spLocks noChangeArrowheads="1"/>
          </p:cNvSpPr>
          <p:nvPr/>
        </p:nvSpPr>
        <p:spPr bwMode="auto">
          <a:xfrm>
            <a:off x="217488" y="2833688"/>
            <a:ext cx="3562350" cy="3970337"/>
          </a:xfrm>
          <a:prstGeom prst="rect">
            <a:avLst/>
          </a:prstGeom>
          <a:noFill/>
          <a:ln w="9525">
            <a:noFill/>
            <a:miter lim="800000"/>
            <a:headEnd/>
            <a:tailEnd/>
          </a:ln>
        </p:spPr>
        <p:txBody>
          <a:bodyPr>
            <a:spAutoFit/>
          </a:bodyPr>
          <a:lstStyle/>
          <a:p>
            <a:r>
              <a:rPr lang="ru-RU">
                <a:latin typeface="Franklin Gothic Medium" pitchFamily="34" charset="0"/>
              </a:rPr>
              <a:t>Терроризмом называют преступление. Совершающие его люди стремятся убить как можно больше мирного населения. В отличие от обычных убийств, где целью становится конкретная личность, террористические нападения идут на те жертвы, которых другие убийцы стараются избежать. Для террориста нет разницы, сколько именно человек пострадает на пути к их цели.</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Объект 3"/>
          <p:cNvPicPr>
            <a:picLocks noGrp="1" noChangeAspect="1"/>
          </p:cNvPicPr>
          <p:nvPr>
            <p:ph idx="1"/>
          </p:nvPr>
        </p:nvPicPr>
        <p:blipFill>
          <a:blip r:embed="rId2"/>
          <a:srcRect/>
          <a:stretch>
            <a:fillRect/>
          </a:stretch>
        </p:blipFill>
        <p:spPr bwMode="auto">
          <a:xfrm>
            <a:off x="1552575" y="1719263"/>
            <a:ext cx="6064250" cy="4406900"/>
          </a:xfrm>
        </p:spPr>
      </p:pic>
      <p:sp>
        <p:nvSpPr>
          <p:cNvPr id="3" name="Заголовок 2"/>
          <p:cNvSpPr>
            <a:spLocks noGrp="1"/>
          </p:cNvSpPr>
          <p:nvPr>
            <p:ph type="title"/>
          </p:nvPr>
        </p:nvSpPr>
        <p:spPr/>
        <p:txBody>
          <a:bodyPr/>
          <a:lstStyle/>
          <a:p>
            <a:pPr fontAlgn="auto">
              <a:spcAft>
                <a:spcPts val="0"/>
              </a:spcAft>
              <a:defRPr/>
            </a:pPr>
            <a:r>
              <a:rPr lang="ru-RU" dirty="0" smtClean="0"/>
              <a:t>Нью-Йорк. Башни близнецы.</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844824"/>
            <a:ext cx="4695057" cy="1637921"/>
          </a:xfrm>
        </p:spPr>
        <p:style>
          <a:lnRef idx="0">
            <a:schemeClr val="accent1"/>
          </a:lnRef>
          <a:fillRef idx="3">
            <a:schemeClr val="accent1"/>
          </a:fillRef>
          <a:effectRef idx="3">
            <a:schemeClr val="accent1"/>
          </a:effectRef>
          <a:fontRef idx="minor">
            <a:schemeClr val="lt1"/>
          </a:fontRef>
        </p:style>
        <p:txBody>
          <a:bodyPr>
            <a:normAutofit fontScale="85000" lnSpcReduction="10000"/>
          </a:bodyPr>
          <a:lstStyle/>
          <a:p>
            <a:pPr marL="274320" fontAlgn="auto">
              <a:spcAft>
                <a:spcPts val="0"/>
              </a:spcAft>
              <a:defRPr/>
            </a:pPr>
            <a:r>
              <a:rPr lang="ru-RU" dirty="0"/>
              <a:t>11 сентября 2001 года, террористы-смертники захватили четыре пассажирских самолета. Два из них направили на башни Всемирного торгового центра — самые высокие на тот момент здания в Нью-Йорке.</a:t>
            </a:r>
          </a:p>
        </p:txBody>
      </p:sp>
      <p:sp>
        <p:nvSpPr>
          <p:cNvPr id="3" name="Заголовок 2"/>
          <p:cNvSpPr>
            <a:spLocks noGrp="1"/>
          </p:cNvSpPr>
          <p:nvPr>
            <p:ph type="title"/>
          </p:nvPr>
        </p:nvSpPr>
        <p:spPr/>
        <p:txBody>
          <a:bodyPr/>
          <a:lstStyle/>
          <a:p>
            <a:pPr fontAlgn="auto">
              <a:spcAft>
                <a:spcPts val="0"/>
              </a:spcAft>
              <a:defRPr/>
            </a:pPr>
            <a:endParaRPr lang="ru-RU"/>
          </a:p>
        </p:txBody>
      </p:sp>
      <p:pic>
        <p:nvPicPr>
          <p:cNvPr id="4" name="Рисунок 3"/>
          <p:cNvPicPr>
            <a:picLocks noChangeAspect="1"/>
          </p:cNvPicPr>
          <p:nvPr/>
        </p:nvPicPr>
        <p:blipFill>
          <a:blip r:embed="rId2"/>
          <a:srcRect/>
          <a:stretch>
            <a:fillRect/>
          </a:stretch>
        </p:blipFill>
        <p:spPr bwMode="auto">
          <a:xfrm>
            <a:off x="5003800" y="1700213"/>
            <a:ext cx="3957638" cy="4838700"/>
          </a:xfrm>
          <a:prstGeom prst="rect">
            <a:avLst/>
          </a:prstGeom>
          <a:noFill/>
          <a:ln w="9525">
            <a:noFill/>
            <a:miter lim="800000"/>
            <a:headEnd/>
            <a:tailEnd/>
          </a:ln>
        </p:spPr>
      </p:pic>
      <p:pic>
        <p:nvPicPr>
          <p:cNvPr id="5" name="Рисунок 4"/>
          <p:cNvPicPr>
            <a:picLocks noChangeAspect="1"/>
          </p:cNvPicPr>
          <p:nvPr/>
        </p:nvPicPr>
        <p:blipFill>
          <a:blip r:embed="rId3"/>
          <a:srcRect/>
          <a:stretch>
            <a:fillRect/>
          </a:stretch>
        </p:blipFill>
        <p:spPr bwMode="auto">
          <a:xfrm>
            <a:off x="231775" y="3538538"/>
            <a:ext cx="4572000" cy="3036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628800"/>
            <a:ext cx="4536504" cy="2880320"/>
          </a:xfrm>
        </p:spPr>
        <p:style>
          <a:lnRef idx="0">
            <a:schemeClr val="accent1"/>
          </a:lnRef>
          <a:fillRef idx="3">
            <a:schemeClr val="accent1"/>
          </a:fillRef>
          <a:effectRef idx="3">
            <a:schemeClr val="accent1"/>
          </a:effectRef>
          <a:fontRef idx="minor">
            <a:schemeClr val="lt1"/>
          </a:fontRef>
        </p:style>
        <p:txBody>
          <a:bodyPr>
            <a:normAutofit fontScale="85000" lnSpcReduction="20000"/>
          </a:bodyPr>
          <a:lstStyle/>
          <a:p>
            <a:pPr marL="274320" fontAlgn="auto">
              <a:spcAft>
                <a:spcPts val="0"/>
              </a:spcAft>
              <a:defRPr/>
            </a:pPr>
            <a:r>
              <a:rPr lang="ru-RU" dirty="0"/>
              <a:t>Группы угонщиков-самоубийц в одно и то же время захватили четыре пассажирских лайнера, которые в тот момент находились над восточным побережьем США. Два самолета направили на самые высокие здания в Нью-Йорке — Всемирный торговый центр. В башнях вспыхнул пожар, отрезав путь к спасению людям на верхних этажах. Примерно через два часа оба небоскреба рухнули.</a:t>
            </a:r>
          </a:p>
          <a:p>
            <a:pPr marL="45720" indent="0" fontAlgn="auto">
              <a:spcAft>
                <a:spcPts val="0"/>
              </a:spcAft>
              <a:buFont typeface="Wingdings 2" pitchFamily="18" charset="2"/>
              <a:buNone/>
              <a:defRPr/>
            </a:pPr>
            <a:endParaRPr lang="ru-RU" dirty="0"/>
          </a:p>
        </p:txBody>
      </p:sp>
      <p:sp>
        <p:nvSpPr>
          <p:cNvPr id="3" name="Заголовок 2"/>
          <p:cNvSpPr>
            <a:spLocks noGrp="1"/>
          </p:cNvSpPr>
          <p:nvPr>
            <p:ph type="title"/>
          </p:nvPr>
        </p:nvSpPr>
        <p:spPr/>
        <p:txBody>
          <a:bodyPr/>
          <a:lstStyle/>
          <a:p>
            <a:pPr fontAlgn="auto">
              <a:spcAft>
                <a:spcPts val="0"/>
              </a:spcAft>
              <a:defRPr/>
            </a:pPr>
            <a:r>
              <a:rPr lang="ru-RU" dirty="0"/>
              <a:t>Как все произошло?</a:t>
            </a:r>
          </a:p>
        </p:txBody>
      </p:sp>
      <p:sp>
        <p:nvSpPr>
          <p:cNvPr id="4" name="Прямоугольник 3"/>
          <p:cNvSpPr/>
          <p:nvPr/>
        </p:nvSpPr>
        <p:spPr>
          <a:xfrm>
            <a:off x="4355976" y="4221088"/>
            <a:ext cx="4572000" cy="2308324"/>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ru-RU" dirty="0"/>
              <a:t>Третий самолет был направлен в западный фасад здания Пентагона в пригороде Вашингтона. А пассажиры четвертого лайнера оказали сопротивление захватчикам, и в итоге он упал в поле в штате Пенсильвания. Предполагается, что террористы хотели направить самолет в здание Конгресса</a:t>
            </a:r>
          </a:p>
        </p:txBody>
      </p:sp>
      <p:pic>
        <p:nvPicPr>
          <p:cNvPr id="5" name="Рисунок 4"/>
          <p:cNvPicPr>
            <a:picLocks noChangeAspect="1"/>
          </p:cNvPicPr>
          <p:nvPr/>
        </p:nvPicPr>
        <p:blipFill>
          <a:blip r:embed="rId2"/>
          <a:srcRect/>
          <a:stretch>
            <a:fillRect/>
          </a:stretch>
        </p:blipFill>
        <p:spPr bwMode="auto">
          <a:xfrm>
            <a:off x="4762500" y="1338263"/>
            <a:ext cx="4067175" cy="2873375"/>
          </a:xfrm>
          <a:prstGeom prst="rect">
            <a:avLst/>
          </a:prstGeom>
          <a:noFill/>
          <a:ln w="9525">
            <a:noFill/>
            <a:miter lim="800000"/>
            <a:headEnd/>
            <a:tailEnd/>
          </a:ln>
        </p:spPr>
      </p:pic>
      <p:pic>
        <p:nvPicPr>
          <p:cNvPr id="6" name="Рисунок 5"/>
          <p:cNvPicPr>
            <a:picLocks noChangeAspect="1"/>
          </p:cNvPicPr>
          <p:nvPr/>
        </p:nvPicPr>
        <p:blipFill>
          <a:blip r:embed="rId3"/>
          <a:srcRect/>
          <a:stretch>
            <a:fillRect/>
          </a:stretch>
        </p:blipFill>
        <p:spPr bwMode="auto">
          <a:xfrm>
            <a:off x="250825" y="4221163"/>
            <a:ext cx="3889375" cy="2484437"/>
          </a:xfrm>
          <a:prstGeom prst="rect">
            <a:avLst/>
          </a:prstGeom>
          <a:noFill/>
          <a:ln w="9525">
            <a:noFill/>
            <a:miter lim="800000"/>
            <a:headEnd/>
            <a:tailEnd/>
          </a:ln>
        </p:spPr>
      </p:pic>
      <p:sp>
        <p:nvSpPr>
          <p:cNvPr id="7" name="Прямоугольник 6"/>
          <p:cNvSpPr/>
          <p:nvPr/>
        </p:nvSpPr>
        <p:spPr>
          <a:xfrm>
            <a:off x="971550" y="3429000"/>
            <a:ext cx="7345363" cy="12001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ru-RU" dirty="0"/>
              <a:t>Атаку спланировали лидеры организации "Аль-Каида", которые в тот момент скрывались на территории Афганистана. Глава террористов Усама бен Ладен обвинял США и их союзников в разжигании конфликтов в исламском мире.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4925" y="1731963"/>
            <a:ext cx="8858250" cy="4824412"/>
          </a:xfrm>
        </p:spPr>
        <p:txBody>
          <a:bodyPr/>
          <a:lstStyle/>
          <a:p>
            <a:pPr marL="274320" fontAlgn="auto">
              <a:spcAft>
                <a:spcPts val="0"/>
              </a:spcAft>
              <a:defRPr/>
            </a:pPr>
            <a:r>
              <a:rPr lang="ru-RU" dirty="0"/>
              <a:t>В результате теракта погибли, не считая 19 угонщиков, 2977 человек. Среди них: пассажиры и члены экипажа угнанных самолетов, люди, находившиеся в разрушенных зданиях, а также спасатели, пожарные и полицейские, задействованные в эвакуации.</a:t>
            </a:r>
          </a:p>
          <a:p>
            <a:pPr marL="274320" fontAlgn="auto">
              <a:spcAft>
                <a:spcPts val="0"/>
              </a:spcAft>
              <a:defRPr/>
            </a:pPr>
            <a:endParaRPr lang="ru-RU" dirty="0"/>
          </a:p>
          <a:p>
            <a:pPr marL="274320" fontAlgn="auto">
              <a:spcAft>
                <a:spcPts val="0"/>
              </a:spcAft>
              <a:defRPr/>
            </a:pPr>
            <a:r>
              <a:rPr lang="ru-RU" dirty="0"/>
              <a:t>Более шести тысяч человек получили травмы и ранения различной степени тяжести. Теракт 11 сентября стал крупнейшим в истории по количеству жертв.</a:t>
            </a:r>
          </a:p>
        </p:txBody>
      </p:sp>
      <p:sp>
        <p:nvSpPr>
          <p:cNvPr id="3" name="Заголовок 2"/>
          <p:cNvSpPr>
            <a:spLocks noGrp="1"/>
          </p:cNvSpPr>
          <p:nvPr>
            <p:ph type="title"/>
          </p:nvPr>
        </p:nvSpPr>
        <p:spPr/>
        <p:txBody>
          <a:bodyPr/>
          <a:lstStyle/>
          <a:p>
            <a:pPr fontAlgn="auto">
              <a:spcAft>
                <a:spcPts val="0"/>
              </a:spcAft>
              <a:defRPr/>
            </a:pPr>
            <a:r>
              <a:rPr lang="ru-RU" dirty="0"/>
              <a:t>Сколько людей погибло?</a:t>
            </a:r>
          </a:p>
        </p:txBody>
      </p:sp>
      <p:pic>
        <p:nvPicPr>
          <p:cNvPr id="4" name="Рисунок 3"/>
          <p:cNvPicPr>
            <a:picLocks noChangeAspect="1"/>
          </p:cNvPicPr>
          <p:nvPr/>
        </p:nvPicPr>
        <p:blipFill>
          <a:blip r:embed="rId2"/>
          <a:srcRect/>
          <a:stretch>
            <a:fillRect/>
          </a:stretch>
        </p:blipFill>
        <p:spPr bwMode="auto">
          <a:xfrm>
            <a:off x="395288" y="1700213"/>
            <a:ext cx="8332787" cy="504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pPr marL="274320" fontAlgn="auto">
              <a:spcAft>
                <a:spcPts val="0"/>
              </a:spcAft>
              <a:defRPr/>
            </a:pPr>
            <a:r>
              <a:rPr lang="ru-RU" dirty="0"/>
              <a:t>после теракта в США во всем мире ужесточили правила безопасности в аэропортах;</a:t>
            </a:r>
          </a:p>
          <a:p>
            <a:pPr marL="274320" fontAlgn="auto">
              <a:spcAft>
                <a:spcPts val="0"/>
              </a:spcAft>
              <a:defRPr/>
            </a:pPr>
            <a:endParaRPr lang="ru-RU" dirty="0"/>
          </a:p>
          <a:p>
            <a:pPr marL="274320" fontAlgn="auto">
              <a:spcAft>
                <a:spcPts val="0"/>
              </a:spcAft>
              <a:defRPr/>
            </a:pPr>
            <a:r>
              <a:rPr lang="ru-RU" dirty="0"/>
              <a:t>завалы башен-близнецов разбирали восемь месяцев. Сейчас на этом месте расположен мемориал и музей, посвященные жертвам атак террористов;</a:t>
            </a:r>
          </a:p>
          <a:p>
            <a:pPr marL="274320" fontAlgn="auto">
              <a:spcAft>
                <a:spcPts val="0"/>
              </a:spcAft>
              <a:defRPr/>
            </a:pPr>
            <a:endParaRPr lang="ru-RU" dirty="0"/>
          </a:p>
          <a:p>
            <a:pPr marL="274320" fontAlgn="auto">
              <a:spcAft>
                <a:spcPts val="0"/>
              </a:spcAft>
              <a:defRPr/>
            </a:pPr>
            <a:r>
              <a:rPr lang="ru-RU" dirty="0"/>
              <a:t>из-за терактов американские рынки не работали почти неделю, что привело к одному из рекордных обвалов в экономике США;</a:t>
            </a:r>
          </a:p>
          <a:p>
            <a:pPr marL="274320" fontAlgn="auto">
              <a:spcAft>
                <a:spcPts val="0"/>
              </a:spcAft>
              <a:defRPr/>
            </a:pPr>
            <a:endParaRPr lang="ru-RU" dirty="0"/>
          </a:p>
          <a:p>
            <a:pPr marL="274320" fontAlgn="auto">
              <a:spcAft>
                <a:spcPts val="0"/>
              </a:spcAft>
              <a:defRPr/>
            </a:pPr>
            <a:r>
              <a:rPr lang="ru-RU" dirty="0"/>
              <a:t>внутри Америки ответом на теракты стало принятие "Патриотического акта". Этот закон значительно расширил полномочия спецслужб, а Агентство </a:t>
            </a:r>
            <a:r>
              <a:rPr lang="ru-RU" dirty="0" err="1"/>
              <a:t>нацбезопасности</a:t>
            </a:r>
            <a:r>
              <a:rPr lang="ru-RU" dirty="0"/>
              <a:t> получило возможность устанавливать слежку без разрешения </a:t>
            </a:r>
            <a:r>
              <a:rPr lang="ru-RU" dirty="0" smtClean="0"/>
              <a:t>суда</a:t>
            </a:r>
            <a:endParaRPr lang="ru-RU" dirty="0"/>
          </a:p>
        </p:txBody>
      </p:sp>
      <p:sp>
        <p:nvSpPr>
          <p:cNvPr id="3" name="Заголовок 2"/>
          <p:cNvSpPr>
            <a:spLocks noGrp="1"/>
          </p:cNvSpPr>
          <p:nvPr>
            <p:ph type="title"/>
          </p:nvPr>
        </p:nvSpPr>
        <p:spPr/>
        <p:txBody>
          <a:bodyPr/>
          <a:lstStyle/>
          <a:p>
            <a:pPr fontAlgn="auto">
              <a:spcAft>
                <a:spcPts val="0"/>
              </a:spcAft>
              <a:defRPr/>
            </a:pPr>
            <a:r>
              <a:rPr lang="ru-RU" dirty="0" smtClean="0"/>
              <a:t>К каким </a:t>
            </a:r>
            <a:r>
              <a:rPr lang="ru-RU" dirty="0"/>
              <a:t>последствиям привело 11 сентября?</a:t>
            </a:r>
          </a:p>
        </p:txBody>
      </p:sp>
      <p:pic>
        <p:nvPicPr>
          <p:cNvPr id="4" name="Рисунок 3"/>
          <p:cNvPicPr>
            <a:picLocks noChangeAspect="1"/>
          </p:cNvPicPr>
          <p:nvPr/>
        </p:nvPicPr>
        <p:blipFill>
          <a:blip r:embed="rId2"/>
          <a:srcRect/>
          <a:stretch>
            <a:fillRect/>
          </a:stretch>
        </p:blipFill>
        <p:spPr bwMode="auto">
          <a:xfrm>
            <a:off x="223838" y="1628775"/>
            <a:ext cx="5580062" cy="3867150"/>
          </a:xfrm>
          <a:prstGeom prst="rect">
            <a:avLst/>
          </a:prstGeom>
          <a:noFill/>
          <a:ln w="9525">
            <a:noFill/>
            <a:miter lim="800000"/>
            <a:headEnd/>
            <a:tailEnd/>
          </a:ln>
        </p:spPr>
      </p:pic>
      <p:pic>
        <p:nvPicPr>
          <p:cNvPr id="5" name="Рисунок 4"/>
          <p:cNvPicPr>
            <a:picLocks noChangeAspect="1"/>
          </p:cNvPicPr>
          <p:nvPr/>
        </p:nvPicPr>
        <p:blipFill>
          <a:blip r:embed="rId3"/>
          <a:srcRect/>
          <a:stretch>
            <a:fillRect/>
          </a:stretch>
        </p:blipFill>
        <p:spPr bwMode="auto">
          <a:xfrm>
            <a:off x="3635375" y="1638300"/>
            <a:ext cx="5359400" cy="4017963"/>
          </a:xfrm>
          <a:prstGeom prst="rect">
            <a:avLst/>
          </a:prstGeom>
          <a:noFill/>
          <a:ln w="9525">
            <a:noFill/>
            <a:miter lim="800000"/>
            <a:headEnd/>
            <a:tailEnd/>
          </a:ln>
        </p:spPr>
      </p:pic>
      <p:pic>
        <p:nvPicPr>
          <p:cNvPr id="6" name="Рисунок 5"/>
          <p:cNvPicPr>
            <a:picLocks noChangeAspect="1"/>
          </p:cNvPicPr>
          <p:nvPr/>
        </p:nvPicPr>
        <p:blipFill>
          <a:blip r:embed="rId4"/>
          <a:srcRect/>
          <a:stretch>
            <a:fillRect/>
          </a:stretch>
        </p:blipFill>
        <p:spPr bwMode="auto">
          <a:xfrm>
            <a:off x="1487488" y="1773238"/>
            <a:ext cx="6157912" cy="4926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Объект 3"/>
          <p:cNvPicPr>
            <a:picLocks noGrp="1" noChangeAspect="1"/>
          </p:cNvPicPr>
          <p:nvPr>
            <p:ph idx="1"/>
          </p:nvPr>
        </p:nvPicPr>
        <p:blipFill>
          <a:blip r:embed="rId2"/>
          <a:srcRect/>
          <a:stretch>
            <a:fillRect/>
          </a:stretch>
        </p:blipFill>
        <p:spPr bwMode="auto">
          <a:xfrm>
            <a:off x="179388" y="1628775"/>
            <a:ext cx="8713787" cy="5040313"/>
          </a:xfrm>
        </p:spPr>
      </p:pic>
      <p:sp>
        <p:nvSpPr>
          <p:cNvPr id="3" name="Заголовок 2"/>
          <p:cNvSpPr>
            <a:spLocks noGrp="1"/>
          </p:cNvSpPr>
          <p:nvPr>
            <p:ph type="title"/>
          </p:nvPr>
        </p:nvSpPr>
        <p:spPr/>
        <p:txBody>
          <a:bodyPr/>
          <a:lstStyle/>
          <a:p>
            <a:pPr fontAlgn="auto">
              <a:spcAft>
                <a:spcPts val="0"/>
              </a:spcAft>
              <a:defRPr/>
            </a:pPr>
            <a:r>
              <a:rPr lang="ru-RU" dirty="0" smtClean="0"/>
              <a:t>Башни Близнецы в настоящее время </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Сетка">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Сетка">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Сетка">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Grid</Template>
  <TotalTime>100</TotalTime>
  <Words>720</Words>
  <Application>Microsoft Office PowerPoint</Application>
  <PresentationFormat>Экран (4:3)</PresentationFormat>
  <Paragraphs>38</Paragraphs>
  <Slides>18</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7</vt:i4>
      </vt:variant>
      <vt:variant>
        <vt:lpstr>Заголовки слайдов</vt:lpstr>
      </vt:variant>
      <vt:variant>
        <vt:i4>18</vt:i4>
      </vt:variant>
    </vt:vector>
  </HeadingPairs>
  <TitlesOfParts>
    <vt:vector size="30" baseType="lpstr">
      <vt:lpstr>Franklin Gothic Medium</vt:lpstr>
      <vt:lpstr>Arial</vt:lpstr>
      <vt:lpstr>Wingdings 2</vt:lpstr>
      <vt:lpstr>Wingdings</vt:lpstr>
      <vt:lpstr>Calibri</vt:lpstr>
      <vt:lpstr>Сетка</vt:lpstr>
      <vt:lpstr>Сетка</vt:lpstr>
      <vt:lpstr>Сетка</vt:lpstr>
      <vt:lpstr>Сетка</vt:lpstr>
      <vt:lpstr>Сетка</vt:lpstr>
      <vt:lpstr>Сетка</vt:lpstr>
      <vt:lpstr>Сетка</vt:lpstr>
      <vt:lpstr>Равнодушных больше нет!</vt:lpstr>
      <vt:lpstr>ТЕРРОРИЗМ- РЕЛИГИОЗНЫЙ ОБРЯД ИЛИ БЕЗУМИЕ? </vt:lpstr>
      <vt:lpstr>Слайд 3</vt:lpstr>
      <vt:lpstr>НЬЮ-ЙОРК. БАШНИ БЛИЗНЕЦЫ.</vt:lpstr>
      <vt:lpstr>Слайд 5</vt:lpstr>
      <vt:lpstr>КАК ВСЕ ПРОИЗОШЛО?</vt:lpstr>
      <vt:lpstr>СКОЛЬКО ЛЮДЕЙ ПОГИБЛО?</vt:lpstr>
      <vt:lpstr>К КАКИМ ПОСЛЕДСТВИЯМ ПРИВЕЛО 11 СЕНТЯБРЯ?</vt:lpstr>
      <vt:lpstr>БАШНИ БЛИЗНЕЦЫ В НАСТОЯЩЕЕ ВРЕМЯ </vt:lpstr>
      <vt:lpstr>БЕСЛАН.</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Терроризм- религиозный обряд или безумие? </dc:title>
  <dc:creator>1</dc:creator>
  <cp:lastModifiedBy>Пользователь Windows</cp:lastModifiedBy>
  <cp:revision>10</cp:revision>
  <dcterms:created xsi:type="dcterms:W3CDTF">2021-10-24T06:41:48Z</dcterms:created>
  <dcterms:modified xsi:type="dcterms:W3CDTF">2021-10-25T09:46:31Z</dcterms:modified>
</cp:coreProperties>
</file>