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60" r:id="rId3"/>
    <p:sldId id="258" r:id="rId4"/>
    <p:sldId id="262" r:id="rId5"/>
    <p:sldId id="261" r:id="rId6"/>
    <p:sldId id="259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43A6CE-CA0C-4CEF-BDB5-20A625554F1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3E8585-FFEE-4D11-807F-A7BE7973900B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152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A6CE-CA0C-4CEF-BDB5-20A625554F1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585-FFEE-4D11-807F-A7BE79739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97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A6CE-CA0C-4CEF-BDB5-20A625554F1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585-FFEE-4D11-807F-A7BE79739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37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A6CE-CA0C-4CEF-BDB5-20A625554F1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585-FFEE-4D11-807F-A7BE7973900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671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A6CE-CA0C-4CEF-BDB5-20A625554F1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585-FFEE-4D11-807F-A7BE79739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486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A6CE-CA0C-4CEF-BDB5-20A625554F1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585-FFEE-4D11-807F-A7BE79739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29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A6CE-CA0C-4CEF-BDB5-20A625554F1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585-FFEE-4D11-807F-A7BE79739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56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A6CE-CA0C-4CEF-BDB5-20A625554F1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585-FFEE-4D11-807F-A7BE79739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048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A6CE-CA0C-4CEF-BDB5-20A625554F1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585-FFEE-4D11-807F-A7BE79739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47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A6CE-CA0C-4CEF-BDB5-20A625554F1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585-FFEE-4D11-807F-A7BE79739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42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A6CE-CA0C-4CEF-BDB5-20A625554F1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585-FFEE-4D11-807F-A7BE79739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82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A6CE-CA0C-4CEF-BDB5-20A625554F1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585-FFEE-4D11-807F-A7BE79739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8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A6CE-CA0C-4CEF-BDB5-20A625554F1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585-FFEE-4D11-807F-A7BE79739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8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A6CE-CA0C-4CEF-BDB5-20A625554F1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585-FFEE-4D11-807F-A7BE79739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A6CE-CA0C-4CEF-BDB5-20A625554F1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585-FFEE-4D11-807F-A7BE79739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7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A6CE-CA0C-4CEF-BDB5-20A625554F1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585-FFEE-4D11-807F-A7BE79739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39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A6CE-CA0C-4CEF-BDB5-20A625554F1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585-FFEE-4D11-807F-A7BE79739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3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43A6CE-CA0C-4CEF-BDB5-20A625554F1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3E8585-FFEE-4D11-807F-A7BE79739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16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Равнодушных больше нет!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11819">
            <a:off x="3311974" y="4583082"/>
            <a:ext cx="7891272" cy="1069848"/>
          </a:xfrm>
        </p:spPr>
        <p:txBody>
          <a:bodyPr>
            <a:noAutofit/>
          </a:bodyPr>
          <a:lstStyle/>
          <a:p>
            <a:pPr algn="r"/>
            <a:r>
              <a:rPr lang="ru-RU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</a:t>
            </a:r>
          </a:p>
          <a:p>
            <a:pPr algn="r"/>
            <a:r>
              <a:rPr lang="ru-RU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студентка группы №44</a:t>
            </a:r>
          </a:p>
          <a:p>
            <a:pPr algn="r"/>
            <a:r>
              <a:rPr lang="en-US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сестринское дело</a:t>
            </a:r>
            <a:r>
              <a:rPr lang="en-US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12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Лучкина</a:t>
            </a:r>
            <a:r>
              <a:rPr lang="ru-RU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</a:t>
            </a:r>
            <a:endParaRPr lang="ru-RU" sz="1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противодействие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7976" y="1555396"/>
            <a:ext cx="10394707" cy="77216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Развитие понимания гражданской ответственности.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6692" y="2327564"/>
            <a:ext cx="5994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Condensed" panose="020B0502040204020203" pitchFamily="34" charset="0"/>
              </a:rPr>
              <a:t>Гражданская ответственность – это ответственность как отдельному гражданину, так и юридическому лицу, за допущение ими нарушения установленных нормами гражданских правоотношения обязанностей. Основной особенности гражданской ответственность – она несет имущественное содержания</a:t>
            </a:r>
            <a:r>
              <a:rPr lang="ru-RU" dirty="0" smtClean="0">
                <a:latin typeface="Bahnschrift Condensed" panose="020B0502040204020203" pitchFamily="34" charset="0"/>
              </a:rPr>
              <a:t>.</a:t>
            </a:r>
          </a:p>
          <a:p>
            <a:endParaRPr lang="ru-RU" dirty="0" smtClean="0">
              <a:latin typeface="Bahnschrift Condensed" panose="020B0502040204020203" pitchFamily="34" charset="0"/>
            </a:endParaRPr>
          </a:p>
          <a:p>
            <a:r>
              <a:rPr lang="ru-RU" dirty="0" smtClean="0">
                <a:latin typeface="Bahnschrift Condensed" panose="020B0502040204020203" pitchFamily="34" charset="0"/>
              </a:rPr>
              <a:t>Крайне важно доносить до студентов важность гражданской ответственности. Каждый студент, являющийся гражданином РФ должен понимать, что он несёт ответственность за свои действия и в случае совершения правонарушения к нему будут применены законные меры.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76" y="2436020"/>
            <a:ext cx="4290295" cy="2753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339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1680747"/>
            <a:ext cx="10394707" cy="35368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Bahnschrift Condensed" panose="020B0502040204020203" pitchFamily="34" charset="0"/>
              </a:rPr>
              <a:t>Наверняка каждый из вас уже ни один раз слышал или даже присутствовал на массовых выступлениях посвящённых антитеррористическим движениям.</a:t>
            </a:r>
          </a:p>
          <a:p>
            <a:pPr marL="0" indent="0" algn="ctr">
              <a:buNone/>
            </a:pPr>
            <a:r>
              <a:rPr lang="ru-RU" dirty="0" smtClean="0">
                <a:latin typeface="Bahnschrift Condensed" panose="020B0502040204020203" pitchFamily="34" charset="0"/>
              </a:rPr>
              <a:t>Но тем не менее терроризм остаётся большой проблемой общества по сей день</a:t>
            </a:r>
          </a:p>
          <a:p>
            <a:pPr marL="0" indent="0" algn="ctr">
              <a:buNone/>
            </a:pPr>
            <a:r>
              <a:rPr lang="ru-RU" dirty="0" smtClean="0">
                <a:latin typeface="Bahnschrift Condensed" panose="020B0502040204020203" pitchFamily="34" charset="0"/>
              </a:rPr>
              <a:t>Стоит заметить, что серьёзная агитация антитеррористического настроя появилась не так давно, не смотря на то, что данный вопрос актуален уже не первый год.</a:t>
            </a:r>
          </a:p>
          <a:p>
            <a:pPr marL="0" indent="0" algn="ctr">
              <a:buNone/>
            </a:pPr>
            <a:r>
              <a:rPr lang="ru-RU" dirty="0" smtClean="0">
                <a:latin typeface="Bahnschrift Condensed" panose="020B0502040204020203" pitchFamily="34" charset="0"/>
              </a:rPr>
              <a:t>Причина этому крайне проста </a:t>
            </a:r>
            <a:r>
              <a:rPr lang="en-US" dirty="0" smtClean="0">
                <a:latin typeface="Bahnschrift Condensed" panose="020B0502040204020203" pitchFamily="34" charset="0"/>
              </a:rPr>
              <a:t>“</a:t>
            </a:r>
            <a:r>
              <a:rPr lang="ru-RU" dirty="0" smtClean="0">
                <a:latin typeface="Bahnschrift Condensed" panose="020B0502040204020203" pitchFamily="34" charset="0"/>
              </a:rPr>
              <a:t>Равнодушных больше нет</a:t>
            </a:r>
            <a:r>
              <a:rPr lang="en-US" dirty="0" smtClean="0">
                <a:latin typeface="Bahnschrift Condensed" panose="020B0502040204020203" pitchFamily="34" charset="0"/>
              </a:rPr>
              <a:t>”</a:t>
            </a:r>
            <a:r>
              <a:rPr lang="ru-RU" dirty="0" smtClean="0">
                <a:latin typeface="Bahnschrift Condensed" panose="020B0502040204020203" pitchFamily="34" charset="0"/>
              </a:rPr>
              <a:t>. Слоган говорит сам за себя.</a:t>
            </a:r>
          </a:p>
        </p:txBody>
      </p:sp>
    </p:spTree>
    <p:extLst>
      <p:ext uri="{BB962C8B-B14F-4D97-AF65-F5344CB8AC3E}">
        <p14:creationId xmlns:p14="http://schemas.microsoft.com/office/powerpoint/2010/main" val="138973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67328"/>
            <a:ext cx="10396882" cy="4680527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4913745"/>
            <a:ext cx="1752599" cy="276113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12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ДЛЯ ЧЕГО И ОТ ЧЕГО?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Данная презентация создана в рамках участия в конкурсе </a:t>
            </a:r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ru-RU" dirty="0" smtClean="0"/>
              <a:t>Антитеррористической направленности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Целью презентации является детальный разбор таких современных проблем как: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Экстремистские настроения в студенческой сфере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Буллниг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(жестокое и оскорбительное обращение в адрес человека)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А так же донести до аудитории, почему так важно: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одарённую молодёжь.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толерантности, гражданской культуры и гражданской ответственности.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литературно творческого процесса в студенческой среде.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Духовное и этническое воспитание.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4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ВВЕДЕНИЕ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7170" y="1681018"/>
            <a:ext cx="6296212" cy="37869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Терроризм</a:t>
            </a:r>
            <a:r>
              <a:rPr lang="ru-RU" dirty="0" smtClean="0"/>
              <a:t>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политических, идеологических, экономических и религиозных целей насильственным путём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в </a:t>
            </a:r>
            <a:r>
              <a:rPr lang="ru-RU" sz="1600" dirty="0" smtClean="0">
                <a:cs typeface="Times New Roman" panose="02020603050405020304" pitchFamily="18" charset="0"/>
              </a:rPr>
              <a:t>едином федеральном списке запрещённых террористических организаций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насчитывается более 30 организаций, большинство из которых до сих пор несут страх и раздор в ряды мирных граждан.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0705" y="1846730"/>
            <a:ext cx="6576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Хотелось бы начать с того, что такое терроризм.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07" y="2330106"/>
            <a:ext cx="3283051" cy="3054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863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Угроза в студенческой среде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К сожалению никто из нас не застрахован от возможного контакта с представителем террористической организации. Чаще всего такой контакт может произойти посредством телефонного звонка или внутри социальных сетей.</a:t>
            </a:r>
          </a:p>
          <a:p>
            <a:r>
              <a:rPr lang="ru-RU" sz="1800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Главной целью вербовки террористов на данным момент являются студенты. И это не удивительно.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1500" u="sng" dirty="0" smtClean="0">
                <a:latin typeface="Bahnschrift Light SemiCondensed" panose="020B0502040204020203" pitchFamily="34" charset="0"/>
              </a:rPr>
              <a:t>Стресс на фоне учебного процесса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1500" u="sng" dirty="0" smtClean="0">
                <a:latin typeface="Bahnschrift Light SemiCondensed" panose="020B0502040204020203" pitchFamily="34" charset="0"/>
              </a:rPr>
              <a:t>Амбиции.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1500" u="sng" dirty="0" smtClean="0">
                <a:latin typeface="Bahnschrift Light SemiCondensed" panose="020B0502040204020203" pitchFamily="34" charset="0"/>
              </a:rPr>
              <a:t>Большое количество душевных переживаний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1500" u="sng" dirty="0" smtClean="0">
                <a:latin typeface="Bahnschrift Light SemiCondensed" panose="020B0502040204020203" pitchFamily="34" charset="0"/>
              </a:rPr>
              <a:t>Желание показать свою самостоятельность</a:t>
            </a:r>
          </a:p>
          <a:p>
            <a:r>
              <a:rPr lang="ru-RU" sz="1800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Всё это свойственно большинству студентов в возрасте от 17 до 23 лет и может стать потенциальным рычагом давления для вербующего.</a:t>
            </a:r>
            <a:endParaRPr lang="ru-RU" sz="1800" dirty="0"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 дай себя обмануть!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991978"/>
            <a:ext cx="9908309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частые способы вербовки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террористические организации: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Ложные обещания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на душевные слабости и переживания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в адрес близких и родных.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81" y="2475345"/>
            <a:ext cx="3962401" cy="268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5802" y="3685799"/>
            <a:ext cx="6139872" cy="1477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Что бы не вам не говорили и не обещали, в случае если с вами связалась террористическая организация, вы ни в коем случае не должны соглашаться на их предложения или же передавать им свои личные данные.</a:t>
            </a:r>
          </a:p>
          <a:p>
            <a:r>
              <a:rPr lang="ru-RU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Необходимо незамедлительно обратиться в органы защиты.</a:t>
            </a:r>
            <a:endParaRPr lang="ru-RU" dirty="0"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11909"/>
            <a:ext cx="10396882" cy="1151965"/>
          </a:xfrm>
        </p:spPr>
        <p:txBody>
          <a:bodyPr/>
          <a:lstStyle/>
          <a:p>
            <a:pPr algn="ctr"/>
            <a:r>
              <a:rPr lang="ru-RU" dirty="0" smtClean="0"/>
              <a:t>На что стоит обратить внимание: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904892"/>
            <a:ext cx="10394707" cy="3610711"/>
          </a:xfrm>
        </p:spPr>
        <p:txBody>
          <a:bodyPr/>
          <a:lstStyle/>
          <a:p>
            <a:r>
              <a:rPr lang="ru-RU" dirty="0" err="1" smtClean="0"/>
              <a:t>Буллинг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 smtClean="0">
                <a:latin typeface="Bahnschrift Condensed" panose="020B0502040204020203" pitchFamily="34" charset="0"/>
              </a:rPr>
              <a:t>Крайне жестокое поведение одного или нескольких лиц в адрес другого человека. Постоянные насмешки, оскорбления, избиения, манипуляции над человеком с целью получения личной выгоды.</a:t>
            </a:r>
          </a:p>
          <a:p>
            <a:r>
              <a:rPr lang="ru-RU" dirty="0" smtClean="0"/>
              <a:t>Экстремизм – </a:t>
            </a:r>
            <a:r>
              <a:rPr lang="ru-RU" dirty="0" smtClean="0">
                <a:latin typeface="Bahnschrift Condensed" panose="020B0502040204020203" pitchFamily="34" charset="0"/>
              </a:rPr>
              <a:t>нанесение ущерба, как финансового так и психологического, путём провокации беспорядков. Между экстремизмом и терроризмом практически нет разницы </a:t>
            </a:r>
            <a:r>
              <a:rPr lang="ru-RU" dirty="0" err="1" smtClean="0">
                <a:latin typeface="Bahnschrift Condensed" panose="020B0502040204020203" pitchFamily="34" charset="0"/>
              </a:rPr>
              <a:t>т.к</a:t>
            </a:r>
            <a:r>
              <a:rPr lang="ru-RU" dirty="0" smtClean="0">
                <a:latin typeface="Bahnschrift Condensed" panose="020B0502040204020203" pitchFamily="34" charset="0"/>
              </a:rPr>
              <a:t> в обоих случаях применяются крайние меры с целью привлечения внимания.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0835" y="4135877"/>
            <a:ext cx="930463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Данные проблемы являются не менее серьёзной угрозой обществу.  Люди занимающиеся подобной деятельностью несут огромный вред и беспорядок в общество и вполне могут стать жертвами вербовки террористических организаций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4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283" y="1899042"/>
            <a:ext cx="2968860" cy="19802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ПРОТИВОДЕЙСТВИЕ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2" y="1745674"/>
            <a:ext cx="7783944" cy="367509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Bahnschrift Condensed" panose="020B0502040204020203" pitchFamily="34" charset="0"/>
              </a:rPr>
              <a:t>Теперь давайте поговорим о том, как можно противодействовать вышеуказанным проблемам.</a:t>
            </a:r>
          </a:p>
          <a:p>
            <a:r>
              <a:rPr lang="ru-RU" dirty="0" smtClean="0">
                <a:latin typeface="Bahnschrift Condensed" panose="020B0502040204020203" pitchFamily="34" charset="0"/>
              </a:rPr>
              <a:t>Как уже говорилась данные проблемы весьма актуальны в студенческой среде. Как же можно избежать их появления ?</a:t>
            </a:r>
          </a:p>
          <a:p>
            <a:r>
              <a:rPr lang="ru-RU" dirty="0" smtClean="0">
                <a:latin typeface="Bahnschrift Condensed" panose="020B0502040204020203" pitchFamily="34" charset="0"/>
              </a:rPr>
              <a:t>Первое, на что стоит сделать упор это проведение массовых профилактических презентаций или выступлений посвященных антитеррористическим взглядам.</a:t>
            </a:r>
          </a:p>
          <a:p>
            <a:r>
              <a:rPr lang="ru-RU" dirty="0" smtClean="0">
                <a:latin typeface="Bahnschrift Condensed" panose="020B0502040204020203" pitchFamily="34" charset="0"/>
              </a:rPr>
              <a:t>Не стоит забывать об общем культурном развитии.</a:t>
            </a:r>
            <a:r>
              <a:rPr lang="ru-RU" dirty="0">
                <a:latin typeface="Bahnschrift Condensed" panose="020B0502040204020203" pitchFamily="34" charset="0"/>
              </a:rPr>
              <a:t> </a:t>
            </a:r>
            <a:r>
              <a:rPr lang="ru-RU" dirty="0" smtClean="0">
                <a:latin typeface="Bahnschrift Condensed" panose="020B0502040204020203" pitchFamily="34" charset="0"/>
              </a:rPr>
              <a:t>Зачастую культурная среда способствует </a:t>
            </a:r>
            <a:r>
              <a:rPr lang="ru-RU" dirty="0" err="1" smtClean="0">
                <a:latin typeface="Bahnschrift Condensed" panose="020B0502040204020203" pitchFamily="34" charset="0"/>
              </a:rPr>
              <a:t>укреплнию</a:t>
            </a:r>
            <a:r>
              <a:rPr lang="ru-RU" dirty="0">
                <a:latin typeface="Bahnschrift Condensed" panose="020B0502040204020203" pitchFamily="34" charset="0"/>
              </a:rPr>
              <a:t> </a:t>
            </a:r>
            <a:r>
              <a:rPr lang="ru-RU" dirty="0" smtClean="0">
                <a:latin typeface="Bahnschrift Condensed" panose="020B0502040204020203" pitchFamily="34" charset="0"/>
              </a:rPr>
              <a:t>эмоционального состояния студентов, участие в творческих конкурсах, посещение театров и музеев, стихотворные и литературные выступления. Всё это так или иначе влияет на мышление и </a:t>
            </a:r>
            <a:r>
              <a:rPr lang="ru-RU" dirty="0" err="1" smtClean="0">
                <a:latin typeface="Bahnschrift Condensed" panose="020B0502040204020203" pitchFamily="34" charset="0"/>
              </a:rPr>
              <a:t>вгляды</a:t>
            </a:r>
            <a:r>
              <a:rPr lang="ru-RU" dirty="0" smtClean="0">
                <a:latin typeface="Bahnschrift Condensed" panose="020B0502040204020203" pitchFamily="34" charset="0"/>
              </a:rPr>
              <a:t>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3167378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Противоействие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29891" y="1690256"/>
            <a:ext cx="7450616" cy="3684330"/>
          </a:xfrm>
        </p:spPr>
        <p:txBody>
          <a:bodyPr/>
          <a:lstStyle/>
          <a:p>
            <a:pPr algn="just"/>
            <a:r>
              <a:rPr lang="ru-RU" dirty="0" smtClean="0">
                <a:latin typeface="Bahnschrift Condensed" panose="020B0502040204020203" pitchFamily="34" charset="0"/>
              </a:rPr>
              <a:t>Так же немаловажным будет обращение внимания на талантливых и одарённых студентов. Попытки направить их талант в правильном направлении и сам факт того, что на их достоинства обратили внимание, всё это несёт в себе положительный результат. </a:t>
            </a:r>
          </a:p>
          <a:p>
            <a:pPr algn="just"/>
            <a:r>
              <a:rPr lang="ru-RU" dirty="0">
                <a:latin typeface="Bahnschrift Condensed" panose="020B0502040204020203" pitchFamily="34" charset="0"/>
              </a:rPr>
              <a:t>Талантливые, одаренные люди являются мощным ресурсом общественного развития, способным раскрыть перед страной перспективы социально - экономического, культурного и духовно-нравственного преображения. Забота об одаренной молодежи сегодня - это забота о развитии науки, культуры и социальной </a:t>
            </a:r>
            <a:r>
              <a:rPr lang="ru-RU" dirty="0" smtClean="0">
                <a:latin typeface="Bahnschrift Condensed" panose="020B0502040204020203" pitchFamily="34" charset="0"/>
              </a:rPr>
              <a:t>жизни </a:t>
            </a:r>
            <a:r>
              <a:rPr lang="ru-RU" dirty="0">
                <a:latin typeface="Bahnschrift Condensed" panose="020B0502040204020203" pitchFamily="34" charset="0"/>
              </a:rPr>
              <a:t>в будущем.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r="10744" b="9199"/>
          <a:stretch/>
        </p:blipFill>
        <p:spPr>
          <a:xfrm>
            <a:off x="387927" y="1902691"/>
            <a:ext cx="3001818" cy="3214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57641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3018" r="15597"/>
          <a:stretch/>
        </p:blipFill>
        <p:spPr>
          <a:xfrm>
            <a:off x="8368145" y="2378219"/>
            <a:ext cx="2557519" cy="25772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противодействие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42819" y="2176319"/>
            <a:ext cx="7118926" cy="3362037"/>
          </a:xfrm>
        </p:spPr>
        <p:txBody>
          <a:bodyPr numCol="1">
            <a:normAutofit/>
          </a:bodyPr>
          <a:lstStyle/>
          <a:p>
            <a:pPr algn="just" fontAlgn="base"/>
            <a:r>
              <a:rPr lang="ru-RU" sz="1800" dirty="0">
                <a:latin typeface="Bahnschrift Condensed" panose="020B0502040204020203" pitchFamily="34" charset="0"/>
              </a:rPr>
              <a:t>Толерантность создает общество, в котором люди могут чувствовать себя ценными и уважаемыми, и в котором есть место для каждого человека, его идей, мыслей и мечтаний</a:t>
            </a:r>
            <a:r>
              <a:rPr lang="ru-RU" sz="1800" dirty="0" smtClean="0">
                <a:latin typeface="Bahnschrift Condensed" panose="020B0502040204020203" pitchFamily="34" charset="0"/>
              </a:rPr>
              <a:t>.</a:t>
            </a:r>
            <a:endParaRPr lang="en-US" sz="1800" dirty="0" smtClean="0">
              <a:latin typeface="Bahnschrift Condensed" panose="020B0502040204020203" pitchFamily="34" charset="0"/>
            </a:endParaRPr>
          </a:p>
          <a:p>
            <a:pPr algn="just" fontAlgn="base"/>
            <a:r>
              <a:rPr lang="ru-RU" sz="1800" dirty="0" smtClean="0">
                <a:latin typeface="Bahnschrift Condensed" panose="020B0502040204020203" pitchFamily="34" charset="0"/>
              </a:rPr>
              <a:t>Даже </a:t>
            </a:r>
            <a:r>
              <a:rPr lang="ru-RU" sz="1800" dirty="0">
                <a:latin typeface="Bahnschrift Condensed" panose="020B0502040204020203" pitchFamily="34" charset="0"/>
              </a:rPr>
              <a:t>когда люди расходятся во мнениях, они должны излагать свои мысли в уважительной манере и избегать оскорблений и </a:t>
            </a:r>
            <a:r>
              <a:rPr lang="ru-RU" sz="1800" dirty="0" smtClean="0">
                <a:latin typeface="Bahnschrift Condensed" panose="020B0502040204020203" pitchFamily="34" charset="0"/>
              </a:rPr>
              <a:t>провокаций. </a:t>
            </a:r>
            <a:r>
              <a:rPr lang="ru-RU" sz="1800" dirty="0">
                <a:latin typeface="Bahnschrift Condensed" panose="020B0502040204020203" pitchFamily="34" charset="0"/>
              </a:rPr>
              <a:t>Иначе это приводит к конфликтам, стрессам и расслоению общества</a:t>
            </a:r>
            <a:r>
              <a:rPr lang="ru-RU" sz="1800" dirty="0" smtClean="0">
                <a:latin typeface="Bahnschrift Condensed" panose="020B0502040204020203" pitchFamily="34" charset="0"/>
              </a:rPr>
              <a:t>.</a:t>
            </a:r>
          </a:p>
          <a:p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005342" y="1837765"/>
            <a:ext cx="97577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Ещё одним не </a:t>
            </a:r>
            <a:r>
              <a:rPr lang="ru-RU" sz="2000" dirty="0" smtClean="0"/>
              <a:t>менее </a:t>
            </a:r>
            <a:r>
              <a:rPr lang="ru-RU" sz="2000" dirty="0"/>
              <a:t>важным пунктом является развитие толерантности у студентов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324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461</TotalTime>
  <Words>804</Words>
  <Application>Microsoft Office PowerPoint</Application>
  <PresentationFormat>Широкоэкранный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Bahnschrift</vt:lpstr>
      <vt:lpstr>Bahnschrift Condensed</vt:lpstr>
      <vt:lpstr>Bahnschrift Light SemiCondensed</vt:lpstr>
      <vt:lpstr>Impact</vt:lpstr>
      <vt:lpstr>Times New Roman</vt:lpstr>
      <vt:lpstr>Wingdings</vt:lpstr>
      <vt:lpstr>Главное мероприятие</vt:lpstr>
      <vt:lpstr>Равнодушных больше нет!</vt:lpstr>
      <vt:lpstr>ДЛЯ ЧЕГО И ОТ ЧЕГО?</vt:lpstr>
      <vt:lpstr>ВВЕДЕНИЕ </vt:lpstr>
      <vt:lpstr>Угроза в студенческой среде</vt:lpstr>
      <vt:lpstr>Не дай себя обмануть!</vt:lpstr>
      <vt:lpstr>На что стоит обратить внимание:</vt:lpstr>
      <vt:lpstr>ПРОТИВОДЕЙСТВИЕ</vt:lpstr>
      <vt:lpstr>Противоействие</vt:lpstr>
      <vt:lpstr>противодействие</vt:lpstr>
      <vt:lpstr>противодействие</vt:lpstr>
      <vt:lpstr>Заключение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Равнодушных больше нет!</dc:title>
  <dc:creator>Алексей</dc:creator>
  <cp:lastModifiedBy>Алексей</cp:lastModifiedBy>
  <cp:revision>27</cp:revision>
  <dcterms:created xsi:type="dcterms:W3CDTF">2021-10-23T11:21:13Z</dcterms:created>
  <dcterms:modified xsi:type="dcterms:W3CDTF">2021-10-25T09:58:29Z</dcterms:modified>
</cp:coreProperties>
</file>